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Lst>
  <p:sldSz cy="5143500" cx="9144000"/>
  <p:notesSz cx="6858000" cy="9144000"/>
  <p:embeddedFontLst>
    <p:embeddedFont>
      <p:font typeface="Roboto"/>
      <p:regular r:id="rId52"/>
      <p:bold r:id="rId53"/>
      <p:italic r:id="rId54"/>
      <p:boldItalic r:id="rId55"/>
    </p:embeddedFont>
    <p:embeddedFont>
      <p:font typeface="Proxima Nova"/>
      <p:regular r:id="rId56"/>
      <p:bold r:id="rId57"/>
      <p:italic r:id="rId58"/>
      <p:boldItalic r:id="rId59"/>
    </p:embeddedFont>
    <p:embeddedFont>
      <p:font typeface="Nunito"/>
      <p:regular r:id="rId60"/>
      <p:bold r:id="rId61"/>
      <p:italic r:id="rId62"/>
      <p:boldItalic r:id="rId63"/>
    </p:embeddedFont>
    <p:embeddedFont>
      <p:font typeface="Maven Pro"/>
      <p:regular r:id="rId64"/>
      <p:bold r:id="rId65"/>
    </p:embeddedFont>
    <p:embeddedFont>
      <p:font typeface="Merriweather"/>
      <p:regular r:id="rId66"/>
      <p:bold r:id="rId67"/>
      <p:italic r:id="rId68"/>
      <p:boldItalic r:id="rId6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9BA498BF-2987-4C41-B4EE-4AFD42784512}">
  <a:tblStyle styleId="{9BA498BF-2987-4C41-B4EE-4AFD42784512}"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Nunito-italic.fntdata"/><Relationship Id="rId61" Type="http://schemas.openxmlformats.org/officeDocument/2006/relationships/font" Target="fonts/Nunito-bold.fntdata"/><Relationship Id="rId20" Type="http://schemas.openxmlformats.org/officeDocument/2006/relationships/slide" Target="slides/slide14.xml"/><Relationship Id="rId64" Type="http://schemas.openxmlformats.org/officeDocument/2006/relationships/font" Target="fonts/MavenPro-regular.fntdata"/><Relationship Id="rId63" Type="http://schemas.openxmlformats.org/officeDocument/2006/relationships/font" Target="fonts/Nunito-boldItalic.fntdata"/><Relationship Id="rId22" Type="http://schemas.openxmlformats.org/officeDocument/2006/relationships/slide" Target="slides/slide16.xml"/><Relationship Id="rId66" Type="http://schemas.openxmlformats.org/officeDocument/2006/relationships/font" Target="fonts/Merriweather-regular.fntdata"/><Relationship Id="rId21" Type="http://schemas.openxmlformats.org/officeDocument/2006/relationships/slide" Target="slides/slide15.xml"/><Relationship Id="rId65" Type="http://schemas.openxmlformats.org/officeDocument/2006/relationships/font" Target="fonts/MavenPro-bold.fntdata"/><Relationship Id="rId24" Type="http://schemas.openxmlformats.org/officeDocument/2006/relationships/slide" Target="slides/slide18.xml"/><Relationship Id="rId68" Type="http://schemas.openxmlformats.org/officeDocument/2006/relationships/font" Target="fonts/Merriweather-italic.fntdata"/><Relationship Id="rId23" Type="http://schemas.openxmlformats.org/officeDocument/2006/relationships/slide" Target="slides/slide17.xml"/><Relationship Id="rId67" Type="http://schemas.openxmlformats.org/officeDocument/2006/relationships/font" Target="fonts/Merriweather-bold.fntdata"/><Relationship Id="rId60" Type="http://schemas.openxmlformats.org/officeDocument/2006/relationships/font" Target="fonts/Nunito-regular.fntdata"/><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font" Target="fonts/Merriweather-boldItalic.fntdata"/><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font" Target="fonts/Roboto-bold.fntdata"/><Relationship Id="rId52" Type="http://schemas.openxmlformats.org/officeDocument/2006/relationships/font" Target="fonts/Roboto-regular.fntdata"/><Relationship Id="rId11" Type="http://schemas.openxmlformats.org/officeDocument/2006/relationships/slide" Target="slides/slide5.xml"/><Relationship Id="rId55" Type="http://schemas.openxmlformats.org/officeDocument/2006/relationships/font" Target="fonts/Roboto-boldItalic.fntdata"/><Relationship Id="rId10" Type="http://schemas.openxmlformats.org/officeDocument/2006/relationships/slide" Target="slides/slide4.xml"/><Relationship Id="rId54" Type="http://schemas.openxmlformats.org/officeDocument/2006/relationships/font" Target="fonts/Roboto-italic.fntdata"/><Relationship Id="rId13" Type="http://schemas.openxmlformats.org/officeDocument/2006/relationships/slide" Target="slides/slide7.xml"/><Relationship Id="rId57" Type="http://schemas.openxmlformats.org/officeDocument/2006/relationships/font" Target="fonts/ProximaNova-bold.fntdata"/><Relationship Id="rId12" Type="http://schemas.openxmlformats.org/officeDocument/2006/relationships/slide" Target="slides/slide6.xml"/><Relationship Id="rId56" Type="http://schemas.openxmlformats.org/officeDocument/2006/relationships/font" Target="fonts/ProximaNova-regular.fntdata"/><Relationship Id="rId15" Type="http://schemas.openxmlformats.org/officeDocument/2006/relationships/slide" Target="slides/slide9.xml"/><Relationship Id="rId59" Type="http://schemas.openxmlformats.org/officeDocument/2006/relationships/font" Target="fonts/ProximaNova-boldItalic.fntdata"/><Relationship Id="rId14" Type="http://schemas.openxmlformats.org/officeDocument/2006/relationships/slide" Target="slides/slide8.xml"/><Relationship Id="rId58" Type="http://schemas.openxmlformats.org/officeDocument/2006/relationships/font" Target="fonts/ProximaNova-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3" name="Shape 273"/>
        <p:cNvGrpSpPr/>
        <p:nvPr/>
      </p:nvGrpSpPr>
      <p:grpSpPr>
        <a:xfrm>
          <a:off x="0" y="0"/>
          <a:ext cx="0" cy="0"/>
          <a:chOff x="0" y="0"/>
          <a:chExt cx="0" cy="0"/>
        </a:xfrm>
      </p:grpSpPr>
      <p:sp>
        <p:nvSpPr>
          <p:cNvPr id="274" name="Shape 274"/>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275" name="Shape 27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3" name="Shape 333"/>
        <p:cNvGrpSpPr/>
        <p:nvPr/>
      </p:nvGrpSpPr>
      <p:grpSpPr>
        <a:xfrm>
          <a:off x="0" y="0"/>
          <a:ext cx="0" cy="0"/>
          <a:chOff x="0" y="0"/>
          <a:chExt cx="0" cy="0"/>
        </a:xfrm>
      </p:grpSpPr>
      <p:sp>
        <p:nvSpPr>
          <p:cNvPr id="334" name="Shape 33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35" name="Shape 33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1" name="Shape 341"/>
        <p:cNvGrpSpPr/>
        <p:nvPr/>
      </p:nvGrpSpPr>
      <p:grpSpPr>
        <a:xfrm>
          <a:off x="0" y="0"/>
          <a:ext cx="0" cy="0"/>
          <a:chOff x="0" y="0"/>
          <a:chExt cx="0" cy="0"/>
        </a:xfrm>
      </p:grpSpPr>
      <p:sp>
        <p:nvSpPr>
          <p:cNvPr id="342" name="Shape 34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43" name="Shape 34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8" name="Shape 348"/>
        <p:cNvGrpSpPr/>
        <p:nvPr/>
      </p:nvGrpSpPr>
      <p:grpSpPr>
        <a:xfrm>
          <a:off x="0" y="0"/>
          <a:ext cx="0" cy="0"/>
          <a:chOff x="0" y="0"/>
          <a:chExt cx="0" cy="0"/>
        </a:xfrm>
      </p:grpSpPr>
      <p:sp>
        <p:nvSpPr>
          <p:cNvPr id="349" name="Shape 34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50" name="Shape 35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5" name="Shape 355"/>
        <p:cNvGrpSpPr/>
        <p:nvPr/>
      </p:nvGrpSpPr>
      <p:grpSpPr>
        <a:xfrm>
          <a:off x="0" y="0"/>
          <a:ext cx="0" cy="0"/>
          <a:chOff x="0" y="0"/>
          <a:chExt cx="0" cy="0"/>
        </a:xfrm>
      </p:grpSpPr>
      <p:sp>
        <p:nvSpPr>
          <p:cNvPr id="356" name="Shape 3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57" name="Shape 35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2" name="Shape 362"/>
        <p:cNvGrpSpPr/>
        <p:nvPr/>
      </p:nvGrpSpPr>
      <p:grpSpPr>
        <a:xfrm>
          <a:off x="0" y="0"/>
          <a:ext cx="0" cy="0"/>
          <a:chOff x="0" y="0"/>
          <a:chExt cx="0" cy="0"/>
        </a:xfrm>
      </p:grpSpPr>
      <p:sp>
        <p:nvSpPr>
          <p:cNvPr id="363" name="Shape 3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64" name="Shape 36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0" name="Shape 370"/>
        <p:cNvGrpSpPr/>
        <p:nvPr/>
      </p:nvGrpSpPr>
      <p:grpSpPr>
        <a:xfrm>
          <a:off x="0" y="0"/>
          <a:ext cx="0" cy="0"/>
          <a:chOff x="0" y="0"/>
          <a:chExt cx="0" cy="0"/>
        </a:xfrm>
      </p:grpSpPr>
      <p:sp>
        <p:nvSpPr>
          <p:cNvPr id="371" name="Shape 3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72" name="Shape 37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6" name="Shape 376"/>
        <p:cNvGrpSpPr/>
        <p:nvPr/>
      </p:nvGrpSpPr>
      <p:grpSpPr>
        <a:xfrm>
          <a:off x="0" y="0"/>
          <a:ext cx="0" cy="0"/>
          <a:chOff x="0" y="0"/>
          <a:chExt cx="0" cy="0"/>
        </a:xfrm>
      </p:grpSpPr>
      <p:sp>
        <p:nvSpPr>
          <p:cNvPr id="377" name="Shape 3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78" name="Shape 37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2" name="Shape 382"/>
        <p:cNvGrpSpPr/>
        <p:nvPr/>
      </p:nvGrpSpPr>
      <p:grpSpPr>
        <a:xfrm>
          <a:off x="0" y="0"/>
          <a:ext cx="0" cy="0"/>
          <a:chOff x="0" y="0"/>
          <a:chExt cx="0" cy="0"/>
        </a:xfrm>
      </p:grpSpPr>
      <p:sp>
        <p:nvSpPr>
          <p:cNvPr id="383" name="Shape 3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84" name="Shape 38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7" name="Shape 387"/>
        <p:cNvGrpSpPr/>
        <p:nvPr/>
      </p:nvGrpSpPr>
      <p:grpSpPr>
        <a:xfrm>
          <a:off x="0" y="0"/>
          <a:ext cx="0" cy="0"/>
          <a:chOff x="0" y="0"/>
          <a:chExt cx="0" cy="0"/>
        </a:xfrm>
      </p:grpSpPr>
      <p:sp>
        <p:nvSpPr>
          <p:cNvPr id="388" name="Shape 3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89" name="Shape 38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3" name="Shape 393"/>
        <p:cNvGrpSpPr/>
        <p:nvPr/>
      </p:nvGrpSpPr>
      <p:grpSpPr>
        <a:xfrm>
          <a:off x="0" y="0"/>
          <a:ext cx="0" cy="0"/>
          <a:chOff x="0" y="0"/>
          <a:chExt cx="0" cy="0"/>
        </a:xfrm>
      </p:grpSpPr>
      <p:sp>
        <p:nvSpPr>
          <p:cNvPr id="394" name="Shape 3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95" name="Shape 39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9" name="Shape 279"/>
        <p:cNvGrpSpPr/>
        <p:nvPr/>
      </p:nvGrpSpPr>
      <p:grpSpPr>
        <a:xfrm>
          <a:off x="0" y="0"/>
          <a:ext cx="0" cy="0"/>
          <a:chOff x="0" y="0"/>
          <a:chExt cx="0" cy="0"/>
        </a:xfrm>
      </p:grpSpPr>
      <p:sp>
        <p:nvSpPr>
          <p:cNvPr id="280" name="Shape 2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1" name="Shape 28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9" name="Shape 399"/>
        <p:cNvGrpSpPr/>
        <p:nvPr/>
      </p:nvGrpSpPr>
      <p:grpSpPr>
        <a:xfrm>
          <a:off x="0" y="0"/>
          <a:ext cx="0" cy="0"/>
          <a:chOff x="0" y="0"/>
          <a:chExt cx="0" cy="0"/>
        </a:xfrm>
      </p:grpSpPr>
      <p:sp>
        <p:nvSpPr>
          <p:cNvPr id="400" name="Shape 4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01" name="Shape 40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5" name="Shape 405"/>
        <p:cNvGrpSpPr/>
        <p:nvPr/>
      </p:nvGrpSpPr>
      <p:grpSpPr>
        <a:xfrm>
          <a:off x="0" y="0"/>
          <a:ext cx="0" cy="0"/>
          <a:chOff x="0" y="0"/>
          <a:chExt cx="0" cy="0"/>
        </a:xfrm>
      </p:grpSpPr>
      <p:sp>
        <p:nvSpPr>
          <p:cNvPr id="406" name="Shape 4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07" name="Shape 40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1" name="Shape 411"/>
        <p:cNvGrpSpPr/>
        <p:nvPr/>
      </p:nvGrpSpPr>
      <p:grpSpPr>
        <a:xfrm>
          <a:off x="0" y="0"/>
          <a:ext cx="0" cy="0"/>
          <a:chOff x="0" y="0"/>
          <a:chExt cx="0" cy="0"/>
        </a:xfrm>
      </p:grpSpPr>
      <p:sp>
        <p:nvSpPr>
          <p:cNvPr id="412" name="Shape 4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13" name="Shape 41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7" name="Shape 417"/>
        <p:cNvGrpSpPr/>
        <p:nvPr/>
      </p:nvGrpSpPr>
      <p:grpSpPr>
        <a:xfrm>
          <a:off x="0" y="0"/>
          <a:ext cx="0" cy="0"/>
          <a:chOff x="0" y="0"/>
          <a:chExt cx="0" cy="0"/>
        </a:xfrm>
      </p:grpSpPr>
      <p:sp>
        <p:nvSpPr>
          <p:cNvPr id="418" name="Shape 4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19" name="Shape 41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4" name="Shape 424"/>
        <p:cNvGrpSpPr/>
        <p:nvPr/>
      </p:nvGrpSpPr>
      <p:grpSpPr>
        <a:xfrm>
          <a:off x="0" y="0"/>
          <a:ext cx="0" cy="0"/>
          <a:chOff x="0" y="0"/>
          <a:chExt cx="0" cy="0"/>
        </a:xfrm>
      </p:grpSpPr>
      <p:sp>
        <p:nvSpPr>
          <p:cNvPr id="425" name="Shape 42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26" name="Shape 42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1" name="Shape 431"/>
        <p:cNvGrpSpPr/>
        <p:nvPr/>
      </p:nvGrpSpPr>
      <p:grpSpPr>
        <a:xfrm>
          <a:off x="0" y="0"/>
          <a:ext cx="0" cy="0"/>
          <a:chOff x="0" y="0"/>
          <a:chExt cx="0" cy="0"/>
        </a:xfrm>
      </p:grpSpPr>
      <p:sp>
        <p:nvSpPr>
          <p:cNvPr id="432" name="Shape 4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33" name="Shape 43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7" name="Shape 437"/>
        <p:cNvGrpSpPr/>
        <p:nvPr/>
      </p:nvGrpSpPr>
      <p:grpSpPr>
        <a:xfrm>
          <a:off x="0" y="0"/>
          <a:ext cx="0" cy="0"/>
          <a:chOff x="0" y="0"/>
          <a:chExt cx="0" cy="0"/>
        </a:xfrm>
      </p:grpSpPr>
      <p:sp>
        <p:nvSpPr>
          <p:cNvPr id="438" name="Shape 4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39" name="Shape 43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3" name="Shape 443"/>
        <p:cNvGrpSpPr/>
        <p:nvPr/>
      </p:nvGrpSpPr>
      <p:grpSpPr>
        <a:xfrm>
          <a:off x="0" y="0"/>
          <a:ext cx="0" cy="0"/>
          <a:chOff x="0" y="0"/>
          <a:chExt cx="0" cy="0"/>
        </a:xfrm>
      </p:grpSpPr>
      <p:sp>
        <p:nvSpPr>
          <p:cNvPr id="444" name="Shape 44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45" name="Shape 44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9" name="Shape 449"/>
        <p:cNvGrpSpPr/>
        <p:nvPr/>
      </p:nvGrpSpPr>
      <p:grpSpPr>
        <a:xfrm>
          <a:off x="0" y="0"/>
          <a:ext cx="0" cy="0"/>
          <a:chOff x="0" y="0"/>
          <a:chExt cx="0" cy="0"/>
        </a:xfrm>
      </p:grpSpPr>
      <p:sp>
        <p:nvSpPr>
          <p:cNvPr id="450" name="Shape 4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51" name="Shape 45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6" name="Shape 456"/>
        <p:cNvGrpSpPr/>
        <p:nvPr/>
      </p:nvGrpSpPr>
      <p:grpSpPr>
        <a:xfrm>
          <a:off x="0" y="0"/>
          <a:ext cx="0" cy="0"/>
          <a:chOff x="0" y="0"/>
          <a:chExt cx="0" cy="0"/>
        </a:xfrm>
      </p:grpSpPr>
      <p:sp>
        <p:nvSpPr>
          <p:cNvPr id="457" name="Shape 4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58" name="Shape 45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4" name="Shape 284"/>
        <p:cNvGrpSpPr/>
        <p:nvPr/>
      </p:nvGrpSpPr>
      <p:grpSpPr>
        <a:xfrm>
          <a:off x="0" y="0"/>
          <a:ext cx="0" cy="0"/>
          <a:chOff x="0" y="0"/>
          <a:chExt cx="0" cy="0"/>
        </a:xfrm>
      </p:grpSpPr>
      <p:sp>
        <p:nvSpPr>
          <p:cNvPr id="285" name="Shape 2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6" name="Shape 28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3" name="Shape 463"/>
        <p:cNvGrpSpPr/>
        <p:nvPr/>
      </p:nvGrpSpPr>
      <p:grpSpPr>
        <a:xfrm>
          <a:off x="0" y="0"/>
          <a:ext cx="0" cy="0"/>
          <a:chOff x="0" y="0"/>
          <a:chExt cx="0" cy="0"/>
        </a:xfrm>
      </p:grpSpPr>
      <p:sp>
        <p:nvSpPr>
          <p:cNvPr id="464" name="Shape 4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65" name="Shape 46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0" name="Shape 470"/>
        <p:cNvGrpSpPr/>
        <p:nvPr/>
      </p:nvGrpSpPr>
      <p:grpSpPr>
        <a:xfrm>
          <a:off x="0" y="0"/>
          <a:ext cx="0" cy="0"/>
          <a:chOff x="0" y="0"/>
          <a:chExt cx="0" cy="0"/>
        </a:xfrm>
      </p:grpSpPr>
      <p:sp>
        <p:nvSpPr>
          <p:cNvPr id="471" name="Shape 4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72" name="Shape 47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6" name="Shape 476"/>
        <p:cNvGrpSpPr/>
        <p:nvPr/>
      </p:nvGrpSpPr>
      <p:grpSpPr>
        <a:xfrm>
          <a:off x="0" y="0"/>
          <a:ext cx="0" cy="0"/>
          <a:chOff x="0" y="0"/>
          <a:chExt cx="0" cy="0"/>
        </a:xfrm>
      </p:grpSpPr>
      <p:sp>
        <p:nvSpPr>
          <p:cNvPr id="477" name="Shape 4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78" name="Shape 47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3" name="Shape 483"/>
        <p:cNvGrpSpPr/>
        <p:nvPr/>
      </p:nvGrpSpPr>
      <p:grpSpPr>
        <a:xfrm>
          <a:off x="0" y="0"/>
          <a:ext cx="0" cy="0"/>
          <a:chOff x="0" y="0"/>
          <a:chExt cx="0" cy="0"/>
        </a:xfrm>
      </p:grpSpPr>
      <p:sp>
        <p:nvSpPr>
          <p:cNvPr id="484" name="Shape 4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85" name="Shape 48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9" name="Shape 489"/>
        <p:cNvGrpSpPr/>
        <p:nvPr/>
      </p:nvGrpSpPr>
      <p:grpSpPr>
        <a:xfrm>
          <a:off x="0" y="0"/>
          <a:ext cx="0" cy="0"/>
          <a:chOff x="0" y="0"/>
          <a:chExt cx="0" cy="0"/>
        </a:xfrm>
      </p:grpSpPr>
      <p:sp>
        <p:nvSpPr>
          <p:cNvPr id="490" name="Shape 4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91" name="Shape 49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6" name="Shape 496"/>
        <p:cNvGrpSpPr/>
        <p:nvPr/>
      </p:nvGrpSpPr>
      <p:grpSpPr>
        <a:xfrm>
          <a:off x="0" y="0"/>
          <a:ext cx="0" cy="0"/>
          <a:chOff x="0" y="0"/>
          <a:chExt cx="0" cy="0"/>
        </a:xfrm>
      </p:grpSpPr>
      <p:sp>
        <p:nvSpPr>
          <p:cNvPr id="497" name="Shape 4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98" name="Shape 49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2" name="Shape 502"/>
        <p:cNvGrpSpPr/>
        <p:nvPr/>
      </p:nvGrpSpPr>
      <p:grpSpPr>
        <a:xfrm>
          <a:off x="0" y="0"/>
          <a:ext cx="0" cy="0"/>
          <a:chOff x="0" y="0"/>
          <a:chExt cx="0" cy="0"/>
        </a:xfrm>
      </p:grpSpPr>
      <p:sp>
        <p:nvSpPr>
          <p:cNvPr id="503" name="Shape 5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04" name="Shape 50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9" name="Shape 509"/>
        <p:cNvGrpSpPr/>
        <p:nvPr/>
      </p:nvGrpSpPr>
      <p:grpSpPr>
        <a:xfrm>
          <a:off x="0" y="0"/>
          <a:ext cx="0" cy="0"/>
          <a:chOff x="0" y="0"/>
          <a:chExt cx="0" cy="0"/>
        </a:xfrm>
      </p:grpSpPr>
      <p:sp>
        <p:nvSpPr>
          <p:cNvPr id="510" name="Shape 5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11" name="Shape 51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5" name="Shape 515"/>
        <p:cNvGrpSpPr/>
        <p:nvPr/>
      </p:nvGrpSpPr>
      <p:grpSpPr>
        <a:xfrm>
          <a:off x="0" y="0"/>
          <a:ext cx="0" cy="0"/>
          <a:chOff x="0" y="0"/>
          <a:chExt cx="0" cy="0"/>
        </a:xfrm>
      </p:grpSpPr>
      <p:sp>
        <p:nvSpPr>
          <p:cNvPr id="516" name="Shape 5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17" name="Shape 51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1" name="Shape 521"/>
        <p:cNvGrpSpPr/>
        <p:nvPr/>
      </p:nvGrpSpPr>
      <p:grpSpPr>
        <a:xfrm>
          <a:off x="0" y="0"/>
          <a:ext cx="0" cy="0"/>
          <a:chOff x="0" y="0"/>
          <a:chExt cx="0" cy="0"/>
        </a:xfrm>
      </p:grpSpPr>
      <p:sp>
        <p:nvSpPr>
          <p:cNvPr id="522" name="Shape 52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23" name="Shape 52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0" name="Shape 290"/>
        <p:cNvGrpSpPr/>
        <p:nvPr/>
      </p:nvGrpSpPr>
      <p:grpSpPr>
        <a:xfrm>
          <a:off x="0" y="0"/>
          <a:ext cx="0" cy="0"/>
          <a:chOff x="0" y="0"/>
          <a:chExt cx="0" cy="0"/>
        </a:xfrm>
      </p:grpSpPr>
      <p:sp>
        <p:nvSpPr>
          <p:cNvPr id="291" name="Shape 2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2" name="Shape 29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8" name="Shape 528"/>
        <p:cNvGrpSpPr/>
        <p:nvPr/>
      </p:nvGrpSpPr>
      <p:grpSpPr>
        <a:xfrm>
          <a:off x="0" y="0"/>
          <a:ext cx="0" cy="0"/>
          <a:chOff x="0" y="0"/>
          <a:chExt cx="0" cy="0"/>
        </a:xfrm>
      </p:grpSpPr>
      <p:sp>
        <p:nvSpPr>
          <p:cNvPr id="529" name="Shape 52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30" name="Shape 53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5" name="Shape 535"/>
        <p:cNvGrpSpPr/>
        <p:nvPr/>
      </p:nvGrpSpPr>
      <p:grpSpPr>
        <a:xfrm>
          <a:off x="0" y="0"/>
          <a:ext cx="0" cy="0"/>
          <a:chOff x="0" y="0"/>
          <a:chExt cx="0" cy="0"/>
        </a:xfrm>
      </p:grpSpPr>
      <p:sp>
        <p:nvSpPr>
          <p:cNvPr id="536" name="Shape 53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37" name="Shape 53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2" name="Shape 542"/>
        <p:cNvGrpSpPr/>
        <p:nvPr/>
      </p:nvGrpSpPr>
      <p:grpSpPr>
        <a:xfrm>
          <a:off x="0" y="0"/>
          <a:ext cx="0" cy="0"/>
          <a:chOff x="0" y="0"/>
          <a:chExt cx="0" cy="0"/>
        </a:xfrm>
      </p:grpSpPr>
      <p:sp>
        <p:nvSpPr>
          <p:cNvPr id="543" name="Shape 54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44" name="Shape 54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9" name="Shape 549"/>
        <p:cNvGrpSpPr/>
        <p:nvPr/>
      </p:nvGrpSpPr>
      <p:grpSpPr>
        <a:xfrm>
          <a:off x="0" y="0"/>
          <a:ext cx="0" cy="0"/>
          <a:chOff x="0" y="0"/>
          <a:chExt cx="0" cy="0"/>
        </a:xfrm>
      </p:grpSpPr>
      <p:sp>
        <p:nvSpPr>
          <p:cNvPr id="550" name="Shape 5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51" name="Shape 55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5" name="Shape 555"/>
        <p:cNvGrpSpPr/>
        <p:nvPr/>
      </p:nvGrpSpPr>
      <p:grpSpPr>
        <a:xfrm>
          <a:off x="0" y="0"/>
          <a:ext cx="0" cy="0"/>
          <a:chOff x="0" y="0"/>
          <a:chExt cx="0" cy="0"/>
        </a:xfrm>
      </p:grpSpPr>
      <p:sp>
        <p:nvSpPr>
          <p:cNvPr id="556" name="Shape 5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57" name="Shape 55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1" name="Shape 561"/>
        <p:cNvGrpSpPr/>
        <p:nvPr/>
      </p:nvGrpSpPr>
      <p:grpSpPr>
        <a:xfrm>
          <a:off x="0" y="0"/>
          <a:ext cx="0" cy="0"/>
          <a:chOff x="0" y="0"/>
          <a:chExt cx="0" cy="0"/>
        </a:xfrm>
      </p:grpSpPr>
      <p:sp>
        <p:nvSpPr>
          <p:cNvPr id="562" name="Shape 5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63" name="Shape 56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5" name="Shape 295"/>
        <p:cNvGrpSpPr/>
        <p:nvPr/>
      </p:nvGrpSpPr>
      <p:grpSpPr>
        <a:xfrm>
          <a:off x="0" y="0"/>
          <a:ext cx="0" cy="0"/>
          <a:chOff x="0" y="0"/>
          <a:chExt cx="0" cy="0"/>
        </a:xfrm>
      </p:grpSpPr>
      <p:sp>
        <p:nvSpPr>
          <p:cNvPr id="296" name="Shape 2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7" name="Shape 29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0" name="Shape 300"/>
        <p:cNvGrpSpPr/>
        <p:nvPr/>
      </p:nvGrpSpPr>
      <p:grpSpPr>
        <a:xfrm>
          <a:off x="0" y="0"/>
          <a:ext cx="0" cy="0"/>
          <a:chOff x="0" y="0"/>
          <a:chExt cx="0" cy="0"/>
        </a:xfrm>
      </p:grpSpPr>
      <p:sp>
        <p:nvSpPr>
          <p:cNvPr id="301" name="Shape 3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2" name="Shape 30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7" name="Shape 307"/>
        <p:cNvGrpSpPr/>
        <p:nvPr/>
      </p:nvGrpSpPr>
      <p:grpSpPr>
        <a:xfrm>
          <a:off x="0" y="0"/>
          <a:ext cx="0" cy="0"/>
          <a:chOff x="0" y="0"/>
          <a:chExt cx="0" cy="0"/>
        </a:xfrm>
      </p:grpSpPr>
      <p:sp>
        <p:nvSpPr>
          <p:cNvPr id="308" name="Shape 3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9" name="Shape 30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6" name="Shape 316"/>
        <p:cNvGrpSpPr/>
        <p:nvPr/>
      </p:nvGrpSpPr>
      <p:grpSpPr>
        <a:xfrm>
          <a:off x="0" y="0"/>
          <a:ext cx="0" cy="0"/>
          <a:chOff x="0" y="0"/>
          <a:chExt cx="0" cy="0"/>
        </a:xfrm>
      </p:grpSpPr>
      <p:sp>
        <p:nvSpPr>
          <p:cNvPr id="317" name="Shape 3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8" name="Shape 31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5" name="Shape 325"/>
        <p:cNvGrpSpPr/>
        <p:nvPr/>
      </p:nvGrpSpPr>
      <p:grpSpPr>
        <a:xfrm>
          <a:off x="0" y="0"/>
          <a:ext cx="0" cy="0"/>
          <a:chOff x="0" y="0"/>
          <a:chExt cx="0" cy="0"/>
        </a:xfrm>
      </p:grpSpPr>
      <p:sp>
        <p:nvSpPr>
          <p:cNvPr id="326" name="Shape 3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7" name="Shape 32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accent3"/>
        </a:solidFill>
      </p:bgPr>
    </p:bg>
    <p:spTree>
      <p:nvGrpSpPr>
        <p:cNvPr id="9" name="Shape 9"/>
        <p:cNvGrpSpPr/>
        <p:nvPr/>
      </p:nvGrpSpPr>
      <p:grpSpPr>
        <a:xfrm>
          <a:off x="0" y="0"/>
          <a:ext cx="0" cy="0"/>
          <a:chOff x="0" y="0"/>
          <a:chExt cx="0" cy="0"/>
        </a:xfrm>
      </p:grpSpPr>
      <p:grpSp>
        <p:nvGrpSpPr>
          <p:cNvPr id="10" name="Shape 10"/>
          <p:cNvGrpSpPr/>
          <p:nvPr/>
        </p:nvGrpSpPr>
        <p:grpSpPr>
          <a:xfrm>
            <a:off x="7343003" y="3409675"/>
            <a:ext cx="1691422" cy="1732548"/>
            <a:chOff x="7343003" y="3409675"/>
            <a:chExt cx="1691422" cy="1732548"/>
          </a:xfrm>
        </p:grpSpPr>
        <p:grpSp>
          <p:nvGrpSpPr>
            <p:cNvPr id="11" name="Shape 11"/>
            <p:cNvGrpSpPr/>
            <p:nvPr/>
          </p:nvGrpSpPr>
          <p:grpSpPr>
            <a:xfrm>
              <a:off x="7343003" y="4453711"/>
              <a:ext cx="316800" cy="688513"/>
              <a:chOff x="7343003" y="4453711"/>
              <a:chExt cx="316800" cy="688513"/>
            </a:xfrm>
          </p:grpSpPr>
          <p:sp>
            <p:nvSpPr>
              <p:cNvPr id="12" name="Shape 12"/>
              <p:cNvSpPr/>
              <p:nvPr/>
            </p:nvSpPr>
            <p:spPr>
              <a:xfrm>
                <a:off x="7343003"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 name="Shape 13"/>
              <p:cNvSpPr/>
              <p:nvPr/>
            </p:nvSpPr>
            <p:spPr>
              <a:xfrm>
                <a:off x="7343003"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4" name="Shape 14"/>
            <p:cNvGrpSpPr/>
            <p:nvPr/>
          </p:nvGrpSpPr>
          <p:grpSpPr>
            <a:xfrm>
              <a:off x="7801210" y="4105700"/>
              <a:ext cx="316800" cy="1036523"/>
              <a:chOff x="7801210" y="4105700"/>
              <a:chExt cx="316800" cy="1036523"/>
            </a:xfrm>
          </p:grpSpPr>
          <p:sp>
            <p:nvSpPr>
              <p:cNvPr id="15" name="Shape 15"/>
              <p:cNvSpPr/>
              <p:nvPr/>
            </p:nvSpPr>
            <p:spPr>
              <a:xfrm>
                <a:off x="7801210"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 name="Shape 16"/>
              <p:cNvSpPr/>
              <p:nvPr/>
            </p:nvSpPr>
            <p:spPr>
              <a:xfrm>
                <a:off x="7801210"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 name="Shape 17"/>
              <p:cNvSpPr/>
              <p:nvPr/>
            </p:nvSpPr>
            <p:spPr>
              <a:xfrm>
                <a:off x="7801210"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8" name="Shape 18"/>
            <p:cNvGrpSpPr/>
            <p:nvPr/>
          </p:nvGrpSpPr>
          <p:grpSpPr>
            <a:xfrm>
              <a:off x="8259418" y="3757688"/>
              <a:ext cx="316800" cy="1384535"/>
              <a:chOff x="8259418" y="3757688"/>
              <a:chExt cx="316800" cy="1384535"/>
            </a:xfrm>
          </p:grpSpPr>
          <p:sp>
            <p:nvSpPr>
              <p:cNvPr id="19" name="Shape 19"/>
              <p:cNvSpPr/>
              <p:nvPr/>
            </p:nvSpPr>
            <p:spPr>
              <a:xfrm>
                <a:off x="8259418"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 name="Shape 20"/>
              <p:cNvSpPr/>
              <p:nvPr/>
            </p:nvSpPr>
            <p:spPr>
              <a:xfrm>
                <a:off x="8259418"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 name="Shape 21"/>
              <p:cNvSpPr/>
              <p:nvPr/>
            </p:nvSpPr>
            <p:spPr>
              <a:xfrm>
                <a:off x="8259418"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 name="Shape 22"/>
              <p:cNvSpPr/>
              <p:nvPr/>
            </p:nvSpPr>
            <p:spPr>
              <a:xfrm>
                <a:off x="8259418"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3" name="Shape 23"/>
            <p:cNvGrpSpPr/>
            <p:nvPr/>
          </p:nvGrpSpPr>
          <p:grpSpPr>
            <a:xfrm>
              <a:off x="8717625" y="3409675"/>
              <a:ext cx="316800" cy="1732548"/>
              <a:chOff x="8717625" y="3409675"/>
              <a:chExt cx="316800" cy="1732548"/>
            </a:xfrm>
          </p:grpSpPr>
          <p:sp>
            <p:nvSpPr>
              <p:cNvPr id="24" name="Shape 24"/>
              <p:cNvSpPr/>
              <p:nvPr/>
            </p:nvSpPr>
            <p:spPr>
              <a:xfrm>
                <a:off x="8717625"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 name="Shape 25"/>
              <p:cNvSpPr/>
              <p:nvPr/>
            </p:nvSpPr>
            <p:spPr>
              <a:xfrm>
                <a:off x="8717625"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 name="Shape 26"/>
              <p:cNvSpPr/>
              <p:nvPr/>
            </p:nvSpPr>
            <p:spPr>
              <a:xfrm>
                <a:off x="8717625"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 name="Shape 27"/>
              <p:cNvSpPr/>
              <p:nvPr/>
            </p:nvSpPr>
            <p:spPr>
              <a:xfrm>
                <a:off x="8717625" y="3409675"/>
                <a:ext cx="316800" cy="1732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 name="Shape 28"/>
              <p:cNvSpPr/>
              <p:nvPr/>
            </p:nvSpPr>
            <p:spPr>
              <a:xfrm>
                <a:off x="8717625"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grpSp>
        <p:nvGrpSpPr>
          <p:cNvPr id="29" name="Shape 29"/>
          <p:cNvGrpSpPr/>
          <p:nvPr/>
        </p:nvGrpSpPr>
        <p:grpSpPr>
          <a:xfrm>
            <a:off x="5043503" y="0"/>
            <a:ext cx="3814072" cy="3839102"/>
            <a:chOff x="5043503" y="0"/>
            <a:chExt cx="3814072" cy="3839102"/>
          </a:xfrm>
        </p:grpSpPr>
        <p:sp>
          <p:nvSpPr>
            <p:cNvPr id="30" name="Shape 30"/>
            <p:cNvSpPr/>
            <p:nvPr/>
          </p:nvSpPr>
          <p:spPr>
            <a:xfrm>
              <a:off x="8460975" y="1817775"/>
              <a:ext cx="396600" cy="3966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 name="Shape 31"/>
            <p:cNvSpPr/>
            <p:nvPr/>
          </p:nvSpPr>
          <p:spPr>
            <a:xfrm rot="-9830444">
              <a:off x="6469759" y="3480728"/>
              <a:ext cx="320148" cy="32014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nvGrpSpPr>
            <p:cNvPr id="32" name="Shape 32"/>
            <p:cNvGrpSpPr/>
            <p:nvPr/>
          </p:nvGrpSpPr>
          <p:grpSpPr>
            <a:xfrm>
              <a:off x="7647812" y="2704283"/>
              <a:ext cx="635219" cy="635219"/>
              <a:chOff x="6725724" y="2701260"/>
              <a:chExt cx="1208101" cy="1208100"/>
            </a:xfrm>
          </p:grpSpPr>
          <p:sp>
            <p:nvSpPr>
              <p:cNvPr id="33" name="Shape 33"/>
              <p:cNvSpPr/>
              <p:nvPr/>
            </p:nvSpPr>
            <p:spPr>
              <a:xfrm rot="5400000">
                <a:off x="6725725" y="2701260"/>
                <a:ext cx="1208100" cy="12081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 name="Shape 34"/>
              <p:cNvSpPr/>
              <p:nvPr/>
            </p:nvSpPr>
            <p:spPr>
              <a:xfrm rot="5400000">
                <a:off x="6725724" y="2701260"/>
                <a:ext cx="1208100" cy="1208100"/>
              </a:xfrm>
              <a:prstGeom prst="pie">
                <a:avLst>
                  <a:gd fmla="val 8244818" name="adj1"/>
                  <a:gd fmla="val 16246175"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 name="Shape 35"/>
              <p:cNvSpPr/>
              <p:nvPr/>
            </p:nvSpPr>
            <p:spPr>
              <a:xfrm rot="5400000">
                <a:off x="6954988" y="2930398"/>
                <a:ext cx="749700" cy="7497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36" name="Shape 36"/>
            <p:cNvSpPr/>
            <p:nvPr/>
          </p:nvSpPr>
          <p:spPr>
            <a:xfrm>
              <a:off x="8460975" y="1817775"/>
              <a:ext cx="396600" cy="396600"/>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nvGrpSpPr>
            <p:cNvPr id="37" name="Shape 37"/>
            <p:cNvGrpSpPr/>
            <p:nvPr/>
          </p:nvGrpSpPr>
          <p:grpSpPr>
            <a:xfrm>
              <a:off x="7952720" y="179238"/>
              <a:ext cx="873165" cy="873003"/>
              <a:chOff x="7754428" y="208725"/>
              <a:chExt cx="541800" cy="541800"/>
            </a:xfrm>
          </p:grpSpPr>
          <p:sp>
            <p:nvSpPr>
              <p:cNvPr id="38" name="Shape 38"/>
              <p:cNvSpPr/>
              <p:nvPr/>
            </p:nvSpPr>
            <p:spPr>
              <a:xfrm rot="-8647347">
                <a:off x="7831319" y="285616"/>
                <a:ext cx="388018" cy="38801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9" name="Shape 39"/>
              <p:cNvSpPr/>
              <p:nvPr/>
            </p:nvSpPr>
            <p:spPr>
              <a:xfrm rot="-8647347">
                <a:off x="7831319" y="285616"/>
                <a:ext cx="388018" cy="388018"/>
              </a:xfrm>
              <a:prstGeom prst="pie">
                <a:avLst>
                  <a:gd fmla="val 19376841" name="adj1"/>
                  <a:gd fmla="val 12313574"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40" name="Shape 40"/>
            <p:cNvSpPr/>
            <p:nvPr/>
          </p:nvSpPr>
          <p:spPr>
            <a:xfrm>
              <a:off x="5399840" y="356365"/>
              <a:ext cx="2577000" cy="25770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1" name="Shape 41"/>
            <p:cNvSpPr/>
            <p:nvPr/>
          </p:nvSpPr>
          <p:spPr>
            <a:xfrm rot="2043858">
              <a:off x="5503813" y="460310"/>
              <a:ext cx="2369480" cy="236948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2" name="Shape 42"/>
            <p:cNvSpPr/>
            <p:nvPr/>
          </p:nvSpPr>
          <p:spPr>
            <a:xfrm>
              <a:off x="5399795" y="360281"/>
              <a:ext cx="2577000" cy="2577000"/>
            </a:xfrm>
            <a:prstGeom prst="pie">
              <a:avLst>
                <a:gd fmla="val 8801158"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3" name="Shape 43"/>
            <p:cNvSpPr/>
            <p:nvPr/>
          </p:nvSpPr>
          <p:spPr>
            <a:xfrm rot="2044777">
              <a:off x="5911449" y="867729"/>
              <a:ext cx="1554223" cy="1554223"/>
            </a:xfrm>
            <a:prstGeom prst="ellipse">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4" name="Shape 44"/>
            <p:cNvSpPr/>
            <p:nvPr/>
          </p:nvSpPr>
          <p:spPr>
            <a:xfrm>
              <a:off x="5399795" y="356358"/>
              <a:ext cx="2577000" cy="2577000"/>
            </a:xfrm>
            <a:prstGeom prst="pie">
              <a:avLst>
                <a:gd fmla="val 1255410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5" name="Shape 45"/>
            <p:cNvSpPr/>
            <p:nvPr/>
          </p:nvSpPr>
          <p:spPr>
            <a:xfrm rot="-9830444">
              <a:off x="6469759" y="3480727"/>
              <a:ext cx="320148" cy="320148"/>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46" name="Shape 46"/>
          <p:cNvSpPr txBox="1"/>
          <p:nvPr>
            <p:ph type="ctrTitle"/>
          </p:nvPr>
        </p:nvSpPr>
        <p:spPr>
          <a:xfrm>
            <a:off x="824000" y="1613813"/>
            <a:ext cx="4255500" cy="18729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47" name="Shape 47"/>
          <p:cNvSpPr txBox="1"/>
          <p:nvPr>
            <p:ph idx="1" type="subTitle"/>
          </p:nvPr>
        </p:nvSpPr>
        <p:spPr>
          <a:xfrm>
            <a:off x="824000" y="3596300"/>
            <a:ext cx="4255500" cy="695400"/>
          </a:xfrm>
          <a:prstGeom prst="rect">
            <a:avLst/>
          </a:prstGeom>
        </p:spPr>
        <p:txBody>
          <a:bodyPr anchorCtr="0" anchor="t" bIns="91425" lIns="91425" spcFirstLastPara="1" rIns="91425" wrap="square" tIns="91425"/>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48" name="Shape 48"/>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accent3"/>
        </a:solidFill>
      </p:bgPr>
    </p:bg>
    <p:spTree>
      <p:nvGrpSpPr>
        <p:cNvPr id="141" name="Shape 141"/>
        <p:cNvGrpSpPr/>
        <p:nvPr/>
      </p:nvGrpSpPr>
      <p:grpSpPr>
        <a:xfrm>
          <a:off x="0" y="0"/>
          <a:ext cx="0" cy="0"/>
          <a:chOff x="0" y="0"/>
          <a:chExt cx="0" cy="0"/>
        </a:xfrm>
      </p:grpSpPr>
      <p:grpSp>
        <p:nvGrpSpPr>
          <p:cNvPr id="142" name="Shape 142"/>
          <p:cNvGrpSpPr/>
          <p:nvPr/>
        </p:nvGrpSpPr>
        <p:grpSpPr>
          <a:xfrm>
            <a:off x="52" y="4099200"/>
            <a:ext cx="9144036" cy="1044300"/>
            <a:chOff x="52" y="4099200"/>
            <a:chExt cx="9144036" cy="1044300"/>
          </a:xfrm>
        </p:grpSpPr>
        <p:grpSp>
          <p:nvGrpSpPr>
            <p:cNvPr id="143" name="Shape 143"/>
            <p:cNvGrpSpPr/>
            <p:nvPr/>
          </p:nvGrpSpPr>
          <p:grpSpPr>
            <a:xfrm>
              <a:off x="52" y="4309200"/>
              <a:ext cx="231622" cy="834300"/>
              <a:chOff x="2688737" y="4301380"/>
              <a:chExt cx="231900" cy="834300"/>
            </a:xfrm>
          </p:grpSpPr>
          <p:sp>
            <p:nvSpPr>
              <p:cNvPr id="144" name="Shape 144"/>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5" name="Shape 145"/>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6" name="Shape 146"/>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7" name="Shape 147"/>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48" name="Shape 148"/>
            <p:cNvGrpSpPr/>
            <p:nvPr/>
          </p:nvGrpSpPr>
          <p:grpSpPr>
            <a:xfrm>
              <a:off x="371406" y="4099200"/>
              <a:ext cx="231622" cy="1044300"/>
              <a:chOff x="2688737" y="4091380"/>
              <a:chExt cx="231900" cy="1044300"/>
            </a:xfrm>
          </p:grpSpPr>
          <p:sp>
            <p:nvSpPr>
              <p:cNvPr id="149" name="Shape 149"/>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0" name="Shape 150"/>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1" name="Shape 15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2" name="Shape 152"/>
              <p:cNvSpPr/>
              <p:nvPr/>
            </p:nvSpPr>
            <p:spPr>
              <a:xfrm flipH="1">
                <a:off x="2688737" y="4091380"/>
                <a:ext cx="2319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3" name="Shape 153"/>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54" name="Shape 154"/>
            <p:cNvGrpSpPr/>
            <p:nvPr/>
          </p:nvGrpSpPr>
          <p:grpSpPr>
            <a:xfrm>
              <a:off x="742761" y="4309200"/>
              <a:ext cx="231622" cy="834300"/>
              <a:chOff x="2688737" y="4301380"/>
              <a:chExt cx="231900" cy="834300"/>
            </a:xfrm>
          </p:grpSpPr>
          <p:sp>
            <p:nvSpPr>
              <p:cNvPr id="155" name="Shape 155"/>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6" name="Shape 156"/>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7" name="Shape 157"/>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8" name="Shape 158"/>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59" name="Shape 159"/>
            <p:cNvGrpSpPr/>
            <p:nvPr/>
          </p:nvGrpSpPr>
          <p:grpSpPr>
            <a:xfrm>
              <a:off x="1114115" y="4518900"/>
              <a:ext cx="231622" cy="624600"/>
              <a:chOff x="2688737" y="4511080"/>
              <a:chExt cx="231900" cy="624600"/>
            </a:xfrm>
          </p:grpSpPr>
          <p:sp>
            <p:nvSpPr>
              <p:cNvPr id="160" name="Shape 160"/>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1" name="Shape 16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2" name="Shape 162"/>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63" name="Shape 163"/>
            <p:cNvGrpSpPr/>
            <p:nvPr/>
          </p:nvGrpSpPr>
          <p:grpSpPr>
            <a:xfrm>
              <a:off x="1856753" y="4099200"/>
              <a:ext cx="231600" cy="1044300"/>
              <a:chOff x="1856753" y="4099200"/>
              <a:chExt cx="231600" cy="1044300"/>
            </a:xfrm>
          </p:grpSpPr>
          <p:sp>
            <p:nvSpPr>
              <p:cNvPr id="164" name="Shape 164"/>
              <p:cNvSpPr/>
              <p:nvPr/>
            </p:nvSpPr>
            <p:spPr>
              <a:xfrm flipH="1">
                <a:off x="185675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5" name="Shape 165"/>
              <p:cNvSpPr/>
              <p:nvPr/>
            </p:nvSpPr>
            <p:spPr>
              <a:xfrm flipH="1">
                <a:off x="185675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6" name="Shape 166"/>
              <p:cNvSpPr/>
              <p:nvPr/>
            </p:nvSpPr>
            <p:spPr>
              <a:xfrm flipH="1">
                <a:off x="185675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7" name="Shape 167"/>
              <p:cNvSpPr/>
              <p:nvPr/>
            </p:nvSpPr>
            <p:spPr>
              <a:xfrm flipH="1">
                <a:off x="1856753"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8" name="Shape 168"/>
              <p:cNvSpPr/>
              <p:nvPr/>
            </p:nvSpPr>
            <p:spPr>
              <a:xfrm flipH="1">
                <a:off x="185675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69" name="Shape 169"/>
            <p:cNvGrpSpPr/>
            <p:nvPr/>
          </p:nvGrpSpPr>
          <p:grpSpPr>
            <a:xfrm>
              <a:off x="2228107" y="4309200"/>
              <a:ext cx="231600" cy="834300"/>
              <a:chOff x="2228107" y="4309200"/>
              <a:chExt cx="231600" cy="834300"/>
            </a:xfrm>
          </p:grpSpPr>
          <p:sp>
            <p:nvSpPr>
              <p:cNvPr id="170" name="Shape 170"/>
              <p:cNvSpPr/>
              <p:nvPr/>
            </p:nvSpPr>
            <p:spPr>
              <a:xfrm flipH="1">
                <a:off x="222810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1" name="Shape 171"/>
              <p:cNvSpPr/>
              <p:nvPr/>
            </p:nvSpPr>
            <p:spPr>
              <a:xfrm flipH="1">
                <a:off x="2228107"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2" name="Shape 172"/>
              <p:cNvSpPr/>
              <p:nvPr/>
            </p:nvSpPr>
            <p:spPr>
              <a:xfrm flipH="1">
                <a:off x="222810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3" name="Shape 173"/>
              <p:cNvSpPr/>
              <p:nvPr/>
            </p:nvSpPr>
            <p:spPr>
              <a:xfrm flipH="1">
                <a:off x="222810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74" name="Shape 174"/>
            <p:cNvGrpSpPr/>
            <p:nvPr/>
          </p:nvGrpSpPr>
          <p:grpSpPr>
            <a:xfrm>
              <a:off x="2599462" y="4518900"/>
              <a:ext cx="231600" cy="624600"/>
              <a:chOff x="2599462" y="4518900"/>
              <a:chExt cx="231600" cy="624600"/>
            </a:xfrm>
          </p:grpSpPr>
          <p:sp>
            <p:nvSpPr>
              <p:cNvPr id="175" name="Shape 175"/>
              <p:cNvSpPr/>
              <p:nvPr/>
            </p:nvSpPr>
            <p:spPr>
              <a:xfrm flipH="1">
                <a:off x="259946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6" name="Shape 176"/>
              <p:cNvSpPr/>
              <p:nvPr/>
            </p:nvSpPr>
            <p:spPr>
              <a:xfrm flipH="1">
                <a:off x="259946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7" name="Shape 177"/>
              <p:cNvSpPr/>
              <p:nvPr/>
            </p:nvSpPr>
            <p:spPr>
              <a:xfrm flipH="1">
                <a:off x="259946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78" name="Shape 178"/>
            <p:cNvGrpSpPr/>
            <p:nvPr/>
          </p:nvGrpSpPr>
          <p:grpSpPr>
            <a:xfrm>
              <a:off x="3342171" y="4099200"/>
              <a:ext cx="231600" cy="1044300"/>
              <a:chOff x="3342171" y="4099200"/>
              <a:chExt cx="231600" cy="1044300"/>
            </a:xfrm>
          </p:grpSpPr>
          <p:sp>
            <p:nvSpPr>
              <p:cNvPr id="179" name="Shape 179"/>
              <p:cNvSpPr/>
              <p:nvPr/>
            </p:nvSpPr>
            <p:spPr>
              <a:xfrm flipH="1">
                <a:off x="334217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0" name="Shape 180"/>
              <p:cNvSpPr/>
              <p:nvPr/>
            </p:nvSpPr>
            <p:spPr>
              <a:xfrm flipH="1">
                <a:off x="334217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1" name="Shape 181"/>
              <p:cNvSpPr/>
              <p:nvPr/>
            </p:nvSpPr>
            <p:spPr>
              <a:xfrm flipH="1">
                <a:off x="334217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2" name="Shape 182"/>
              <p:cNvSpPr/>
              <p:nvPr/>
            </p:nvSpPr>
            <p:spPr>
              <a:xfrm flipH="1">
                <a:off x="3342171"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3" name="Shape 183"/>
              <p:cNvSpPr/>
              <p:nvPr/>
            </p:nvSpPr>
            <p:spPr>
              <a:xfrm flipH="1">
                <a:off x="334217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84" name="Shape 184"/>
            <p:cNvGrpSpPr/>
            <p:nvPr/>
          </p:nvGrpSpPr>
          <p:grpSpPr>
            <a:xfrm>
              <a:off x="3713525" y="4309200"/>
              <a:ext cx="231600" cy="834300"/>
              <a:chOff x="3713525" y="4309200"/>
              <a:chExt cx="231600" cy="834300"/>
            </a:xfrm>
          </p:grpSpPr>
          <p:sp>
            <p:nvSpPr>
              <p:cNvPr id="185" name="Shape 185"/>
              <p:cNvSpPr/>
              <p:nvPr/>
            </p:nvSpPr>
            <p:spPr>
              <a:xfrm flipH="1">
                <a:off x="371352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6" name="Shape 186"/>
              <p:cNvSpPr/>
              <p:nvPr/>
            </p:nvSpPr>
            <p:spPr>
              <a:xfrm flipH="1">
                <a:off x="3713525"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7" name="Shape 187"/>
              <p:cNvSpPr/>
              <p:nvPr/>
            </p:nvSpPr>
            <p:spPr>
              <a:xfrm flipH="1">
                <a:off x="371352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8" name="Shape 188"/>
              <p:cNvSpPr/>
              <p:nvPr/>
            </p:nvSpPr>
            <p:spPr>
              <a:xfrm flipH="1">
                <a:off x="371352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89" name="Shape 189"/>
            <p:cNvGrpSpPr/>
            <p:nvPr/>
          </p:nvGrpSpPr>
          <p:grpSpPr>
            <a:xfrm>
              <a:off x="1485398" y="4309200"/>
              <a:ext cx="231600" cy="834300"/>
              <a:chOff x="1485398" y="4309200"/>
              <a:chExt cx="231600" cy="834300"/>
            </a:xfrm>
          </p:grpSpPr>
          <p:sp>
            <p:nvSpPr>
              <p:cNvPr id="190" name="Shape 190"/>
              <p:cNvSpPr/>
              <p:nvPr/>
            </p:nvSpPr>
            <p:spPr>
              <a:xfrm flipH="1">
                <a:off x="148539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1" name="Shape 191"/>
              <p:cNvSpPr/>
              <p:nvPr/>
            </p:nvSpPr>
            <p:spPr>
              <a:xfrm flipH="1">
                <a:off x="148539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2" name="Shape 192"/>
              <p:cNvSpPr/>
              <p:nvPr/>
            </p:nvSpPr>
            <p:spPr>
              <a:xfrm flipH="1">
                <a:off x="148539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3" name="Shape 193"/>
              <p:cNvSpPr/>
              <p:nvPr/>
            </p:nvSpPr>
            <p:spPr>
              <a:xfrm flipH="1">
                <a:off x="148539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94" name="Shape 194"/>
            <p:cNvGrpSpPr/>
            <p:nvPr/>
          </p:nvGrpSpPr>
          <p:grpSpPr>
            <a:xfrm>
              <a:off x="4084879" y="4518900"/>
              <a:ext cx="231600" cy="624600"/>
              <a:chOff x="4084879" y="4518900"/>
              <a:chExt cx="231600" cy="624600"/>
            </a:xfrm>
          </p:grpSpPr>
          <p:sp>
            <p:nvSpPr>
              <p:cNvPr id="195" name="Shape 195"/>
              <p:cNvSpPr/>
              <p:nvPr/>
            </p:nvSpPr>
            <p:spPr>
              <a:xfrm flipH="1">
                <a:off x="40848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6" name="Shape 196"/>
              <p:cNvSpPr/>
              <p:nvPr/>
            </p:nvSpPr>
            <p:spPr>
              <a:xfrm flipH="1">
                <a:off x="40848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7" name="Shape 197"/>
              <p:cNvSpPr/>
              <p:nvPr/>
            </p:nvSpPr>
            <p:spPr>
              <a:xfrm flipH="1">
                <a:off x="40848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98" name="Shape 198"/>
            <p:cNvGrpSpPr/>
            <p:nvPr/>
          </p:nvGrpSpPr>
          <p:grpSpPr>
            <a:xfrm>
              <a:off x="2970816" y="4309200"/>
              <a:ext cx="231600" cy="834300"/>
              <a:chOff x="2970816" y="4309200"/>
              <a:chExt cx="231600" cy="834300"/>
            </a:xfrm>
          </p:grpSpPr>
          <p:sp>
            <p:nvSpPr>
              <p:cNvPr id="199" name="Shape 199"/>
              <p:cNvSpPr/>
              <p:nvPr/>
            </p:nvSpPr>
            <p:spPr>
              <a:xfrm flipH="1">
                <a:off x="297081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0" name="Shape 200"/>
              <p:cNvSpPr/>
              <p:nvPr/>
            </p:nvSpPr>
            <p:spPr>
              <a:xfrm flipH="1">
                <a:off x="297081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1" name="Shape 201"/>
              <p:cNvSpPr/>
              <p:nvPr/>
            </p:nvSpPr>
            <p:spPr>
              <a:xfrm flipH="1">
                <a:off x="297081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2" name="Shape 202"/>
              <p:cNvSpPr/>
              <p:nvPr/>
            </p:nvSpPr>
            <p:spPr>
              <a:xfrm flipH="1">
                <a:off x="297081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03" name="Shape 203"/>
            <p:cNvGrpSpPr/>
            <p:nvPr/>
          </p:nvGrpSpPr>
          <p:grpSpPr>
            <a:xfrm>
              <a:off x="4456234" y="4309200"/>
              <a:ext cx="231600" cy="834300"/>
              <a:chOff x="4456234" y="4309200"/>
              <a:chExt cx="231600" cy="834300"/>
            </a:xfrm>
          </p:grpSpPr>
          <p:sp>
            <p:nvSpPr>
              <p:cNvPr id="204" name="Shape 204"/>
              <p:cNvSpPr/>
              <p:nvPr/>
            </p:nvSpPr>
            <p:spPr>
              <a:xfrm flipH="1">
                <a:off x="445623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5" name="Shape 205"/>
              <p:cNvSpPr/>
              <p:nvPr/>
            </p:nvSpPr>
            <p:spPr>
              <a:xfrm flipH="1">
                <a:off x="445623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6" name="Shape 206"/>
              <p:cNvSpPr/>
              <p:nvPr/>
            </p:nvSpPr>
            <p:spPr>
              <a:xfrm flipH="1">
                <a:off x="445623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7" name="Shape 207"/>
              <p:cNvSpPr/>
              <p:nvPr/>
            </p:nvSpPr>
            <p:spPr>
              <a:xfrm flipH="1">
                <a:off x="445623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08" name="Shape 208"/>
            <p:cNvGrpSpPr/>
            <p:nvPr/>
          </p:nvGrpSpPr>
          <p:grpSpPr>
            <a:xfrm>
              <a:off x="4827588" y="4099200"/>
              <a:ext cx="231600" cy="1044300"/>
              <a:chOff x="4827588" y="4099200"/>
              <a:chExt cx="231600" cy="1044300"/>
            </a:xfrm>
          </p:grpSpPr>
          <p:sp>
            <p:nvSpPr>
              <p:cNvPr id="209" name="Shape 209"/>
              <p:cNvSpPr/>
              <p:nvPr/>
            </p:nvSpPr>
            <p:spPr>
              <a:xfrm flipH="1">
                <a:off x="48275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0" name="Shape 210"/>
              <p:cNvSpPr/>
              <p:nvPr/>
            </p:nvSpPr>
            <p:spPr>
              <a:xfrm flipH="1">
                <a:off x="48275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1" name="Shape 211"/>
              <p:cNvSpPr/>
              <p:nvPr/>
            </p:nvSpPr>
            <p:spPr>
              <a:xfrm flipH="1">
                <a:off x="48275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2" name="Shape 212"/>
              <p:cNvSpPr/>
              <p:nvPr/>
            </p:nvSpPr>
            <p:spPr>
              <a:xfrm flipH="1">
                <a:off x="4827588"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3" name="Shape 213"/>
              <p:cNvSpPr/>
              <p:nvPr/>
            </p:nvSpPr>
            <p:spPr>
              <a:xfrm flipH="1">
                <a:off x="48275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14" name="Shape 214"/>
            <p:cNvGrpSpPr/>
            <p:nvPr/>
          </p:nvGrpSpPr>
          <p:grpSpPr>
            <a:xfrm>
              <a:off x="5198943" y="4309200"/>
              <a:ext cx="231600" cy="834300"/>
              <a:chOff x="5198943" y="4309200"/>
              <a:chExt cx="231600" cy="834300"/>
            </a:xfrm>
          </p:grpSpPr>
          <p:sp>
            <p:nvSpPr>
              <p:cNvPr id="215" name="Shape 215"/>
              <p:cNvSpPr/>
              <p:nvPr/>
            </p:nvSpPr>
            <p:spPr>
              <a:xfrm flipH="1">
                <a:off x="519894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6" name="Shape 216"/>
              <p:cNvSpPr/>
              <p:nvPr/>
            </p:nvSpPr>
            <p:spPr>
              <a:xfrm flipH="1">
                <a:off x="519894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7" name="Shape 217"/>
              <p:cNvSpPr/>
              <p:nvPr/>
            </p:nvSpPr>
            <p:spPr>
              <a:xfrm flipH="1">
                <a:off x="519894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8" name="Shape 218"/>
              <p:cNvSpPr/>
              <p:nvPr/>
            </p:nvSpPr>
            <p:spPr>
              <a:xfrm flipH="1">
                <a:off x="519894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19" name="Shape 219"/>
            <p:cNvGrpSpPr/>
            <p:nvPr/>
          </p:nvGrpSpPr>
          <p:grpSpPr>
            <a:xfrm>
              <a:off x="5570297" y="4518900"/>
              <a:ext cx="231600" cy="624600"/>
              <a:chOff x="5570297" y="4518900"/>
              <a:chExt cx="231600" cy="624600"/>
            </a:xfrm>
          </p:grpSpPr>
          <p:sp>
            <p:nvSpPr>
              <p:cNvPr id="220" name="Shape 220"/>
              <p:cNvSpPr/>
              <p:nvPr/>
            </p:nvSpPr>
            <p:spPr>
              <a:xfrm flipH="1">
                <a:off x="557029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1" name="Shape 221"/>
              <p:cNvSpPr/>
              <p:nvPr/>
            </p:nvSpPr>
            <p:spPr>
              <a:xfrm flipH="1">
                <a:off x="557029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2" name="Shape 222"/>
              <p:cNvSpPr/>
              <p:nvPr/>
            </p:nvSpPr>
            <p:spPr>
              <a:xfrm flipH="1">
                <a:off x="557029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23" name="Shape 223"/>
            <p:cNvGrpSpPr/>
            <p:nvPr/>
          </p:nvGrpSpPr>
          <p:grpSpPr>
            <a:xfrm>
              <a:off x="5941652" y="4309200"/>
              <a:ext cx="231600" cy="834300"/>
              <a:chOff x="5941652" y="4309200"/>
              <a:chExt cx="231600" cy="834300"/>
            </a:xfrm>
          </p:grpSpPr>
          <p:sp>
            <p:nvSpPr>
              <p:cNvPr id="224" name="Shape 224"/>
              <p:cNvSpPr/>
              <p:nvPr/>
            </p:nvSpPr>
            <p:spPr>
              <a:xfrm flipH="1">
                <a:off x="594165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5" name="Shape 225"/>
              <p:cNvSpPr/>
              <p:nvPr/>
            </p:nvSpPr>
            <p:spPr>
              <a:xfrm flipH="1">
                <a:off x="5941652"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6" name="Shape 226"/>
              <p:cNvSpPr/>
              <p:nvPr/>
            </p:nvSpPr>
            <p:spPr>
              <a:xfrm flipH="1">
                <a:off x="594165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7" name="Shape 227"/>
              <p:cNvSpPr/>
              <p:nvPr/>
            </p:nvSpPr>
            <p:spPr>
              <a:xfrm flipH="1">
                <a:off x="594165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28" name="Shape 228"/>
            <p:cNvGrpSpPr/>
            <p:nvPr/>
          </p:nvGrpSpPr>
          <p:grpSpPr>
            <a:xfrm>
              <a:off x="6313006" y="4099200"/>
              <a:ext cx="231600" cy="1044300"/>
              <a:chOff x="6313006" y="4099200"/>
              <a:chExt cx="231600" cy="1044300"/>
            </a:xfrm>
          </p:grpSpPr>
          <p:sp>
            <p:nvSpPr>
              <p:cNvPr id="229" name="Shape 229"/>
              <p:cNvSpPr/>
              <p:nvPr/>
            </p:nvSpPr>
            <p:spPr>
              <a:xfrm flipH="1">
                <a:off x="631300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0" name="Shape 230"/>
              <p:cNvSpPr/>
              <p:nvPr/>
            </p:nvSpPr>
            <p:spPr>
              <a:xfrm flipH="1">
                <a:off x="631300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1" name="Shape 231"/>
              <p:cNvSpPr/>
              <p:nvPr/>
            </p:nvSpPr>
            <p:spPr>
              <a:xfrm flipH="1">
                <a:off x="631300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2" name="Shape 232"/>
              <p:cNvSpPr/>
              <p:nvPr/>
            </p:nvSpPr>
            <p:spPr>
              <a:xfrm flipH="1">
                <a:off x="6313006"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3" name="Shape 233"/>
              <p:cNvSpPr/>
              <p:nvPr/>
            </p:nvSpPr>
            <p:spPr>
              <a:xfrm flipH="1">
                <a:off x="631300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34" name="Shape 234"/>
            <p:cNvGrpSpPr/>
            <p:nvPr/>
          </p:nvGrpSpPr>
          <p:grpSpPr>
            <a:xfrm>
              <a:off x="6684361" y="4309200"/>
              <a:ext cx="231600" cy="834300"/>
              <a:chOff x="6684361" y="4309200"/>
              <a:chExt cx="231600" cy="834300"/>
            </a:xfrm>
          </p:grpSpPr>
          <p:sp>
            <p:nvSpPr>
              <p:cNvPr id="235" name="Shape 235"/>
              <p:cNvSpPr/>
              <p:nvPr/>
            </p:nvSpPr>
            <p:spPr>
              <a:xfrm flipH="1">
                <a:off x="668436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6" name="Shape 236"/>
              <p:cNvSpPr/>
              <p:nvPr/>
            </p:nvSpPr>
            <p:spPr>
              <a:xfrm flipH="1">
                <a:off x="668436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7" name="Shape 237"/>
              <p:cNvSpPr/>
              <p:nvPr/>
            </p:nvSpPr>
            <p:spPr>
              <a:xfrm flipH="1">
                <a:off x="668436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8" name="Shape 238"/>
              <p:cNvSpPr/>
              <p:nvPr/>
            </p:nvSpPr>
            <p:spPr>
              <a:xfrm flipH="1">
                <a:off x="668436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39" name="Shape 239"/>
            <p:cNvGrpSpPr/>
            <p:nvPr/>
          </p:nvGrpSpPr>
          <p:grpSpPr>
            <a:xfrm>
              <a:off x="7055715" y="4518900"/>
              <a:ext cx="231600" cy="624600"/>
              <a:chOff x="7055715" y="4518900"/>
              <a:chExt cx="231600" cy="624600"/>
            </a:xfrm>
          </p:grpSpPr>
          <p:sp>
            <p:nvSpPr>
              <p:cNvPr id="240" name="Shape 240"/>
              <p:cNvSpPr/>
              <p:nvPr/>
            </p:nvSpPr>
            <p:spPr>
              <a:xfrm flipH="1">
                <a:off x="705571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1" name="Shape 241"/>
              <p:cNvSpPr/>
              <p:nvPr/>
            </p:nvSpPr>
            <p:spPr>
              <a:xfrm flipH="1">
                <a:off x="705571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2" name="Shape 242"/>
              <p:cNvSpPr/>
              <p:nvPr/>
            </p:nvSpPr>
            <p:spPr>
              <a:xfrm flipH="1">
                <a:off x="705571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43" name="Shape 243"/>
            <p:cNvGrpSpPr/>
            <p:nvPr/>
          </p:nvGrpSpPr>
          <p:grpSpPr>
            <a:xfrm>
              <a:off x="7798424" y="4099200"/>
              <a:ext cx="231600" cy="1044300"/>
              <a:chOff x="7798424" y="4099200"/>
              <a:chExt cx="231600" cy="1044300"/>
            </a:xfrm>
          </p:grpSpPr>
          <p:sp>
            <p:nvSpPr>
              <p:cNvPr id="244" name="Shape 244"/>
              <p:cNvSpPr/>
              <p:nvPr/>
            </p:nvSpPr>
            <p:spPr>
              <a:xfrm flipH="1">
                <a:off x="779842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5" name="Shape 245"/>
              <p:cNvSpPr/>
              <p:nvPr/>
            </p:nvSpPr>
            <p:spPr>
              <a:xfrm flipH="1">
                <a:off x="779842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6" name="Shape 246"/>
              <p:cNvSpPr/>
              <p:nvPr/>
            </p:nvSpPr>
            <p:spPr>
              <a:xfrm flipH="1">
                <a:off x="779842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7" name="Shape 247"/>
              <p:cNvSpPr/>
              <p:nvPr/>
            </p:nvSpPr>
            <p:spPr>
              <a:xfrm flipH="1">
                <a:off x="7798424"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8" name="Shape 248"/>
              <p:cNvSpPr/>
              <p:nvPr/>
            </p:nvSpPr>
            <p:spPr>
              <a:xfrm flipH="1">
                <a:off x="779842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49" name="Shape 249"/>
            <p:cNvGrpSpPr/>
            <p:nvPr/>
          </p:nvGrpSpPr>
          <p:grpSpPr>
            <a:xfrm>
              <a:off x="8169779" y="4309200"/>
              <a:ext cx="231600" cy="834300"/>
              <a:chOff x="8169779" y="4309200"/>
              <a:chExt cx="231600" cy="834300"/>
            </a:xfrm>
          </p:grpSpPr>
          <p:sp>
            <p:nvSpPr>
              <p:cNvPr id="250" name="Shape 250"/>
              <p:cNvSpPr/>
              <p:nvPr/>
            </p:nvSpPr>
            <p:spPr>
              <a:xfrm flipH="1">
                <a:off x="81697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1" name="Shape 251"/>
              <p:cNvSpPr/>
              <p:nvPr/>
            </p:nvSpPr>
            <p:spPr>
              <a:xfrm flipH="1">
                <a:off x="8169779"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2" name="Shape 252"/>
              <p:cNvSpPr/>
              <p:nvPr/>
            </p:nvSpPr>
            <p:spPr>
              <a:xfrm flipH="1">
                <a:off x="81697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3" name="Shape 253"/>
              <p:cNvSpPr/>
              <p:nvPr/>
            </p:nvSpPr>
            <p:spPr>
              <a:xfrm flipH="1">
                <a:off x="81697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54" name="Shape 254"/>
            <p:cNvGrpSpPr/>
            <p:nvPr/>
          </p:nvGrpSpPr>
          <p:grpSpPr>
            <a:xfrm>
              <a:off x="7427070" y="4309200"/>
              <a:ext cx="231600" cy="834300"/>
              <a:chOff x="7427070" y="4309200"/>
              <a:chExt cx="231600" cy="834300"/>
            </a:xfrm>
          </p:grpSpPr>
          <p:sp>
            <p:nvSpPr>
              <p:cNvPr id="255" name="Shape 255"/>
              <p:cNvSpPr/>
              <p:nvPr/>
            </p:nvSpPr>
            <p:spPr>
              <a:xfrm flipH="1">
                <a:off x="7427070"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6" name="Shape 256"/>
              <p:cNvSpPr/>
              <p:nvPr/>
            </p:nvSpPr>
            <p:spPr>
              <a:xfrm flipH="1">
                <a:off x="7427070"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7" name="Shape 257"/>
              <p:cNvSpPr/>
              <p:nvPr/>
            </p:nvSpPr>
            <p:spPr>
              <a:xfrm flipH="1">
                <a:off x="7427070"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8" name="Shape 258"/>
              <p:cNvSpPr/>
              <p:nvPr/>
            </p:nvSpPr>
            <p:spPr>
              <a:xfrm flipH="1">
                <a:off x="7427070"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59" name="Shape 259"/>
            <p:cNvGrpSpPr/>
            <p:nvPr/>
          </p:nvGrpSpPr>
          <p:grpSpPr>
            <a:xfrm>
              <a:off x="8541133" y="4518900"/>
              <a:ext cx="231600" cy="624600"/>
              <a:chOff x="8541133" y="4518900"/>
              <a:chExt cx="231600" cy="624600"/>
            </a:xfrm>
          </p:grpSpPr>
          <p:sp>
            <p:nvSpPr>
              <p:cNvPr id="260" name="Shape 260"/>
              <p:cNvSpPr/>
              <p:nvPr/>
            </p:nvSpPr>
            <p:spPr>
              <a:xfrm flipH="1">
                <a:off x="854113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1" name="Shape 261"/>
              <p:cNvSpPr/>
              <p:nvPr/>
            </p:nvSpPr>
            <p:spPr>
              <a:xfrm flipH="1">
                <a:off x="854113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2" name="Shape 262"/>
              <p:cNvSpPr/>
              <p:nvPr/>
            </p:nvSpPr>
            <p:spPr>
              <a:xfrm flipH="1">
                <a:off x="854113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63" name="Shape 263"/>
            <p:cNvGrpSpPr/>
            <p:nvPr/>
          </p:nvGrpSpPr>
          <p:grpSpPr>
            <a:xfrm>
              <a:off x="8912488" y="4309200"/>
              <a:ext cx="231600" cy="834300"/>
              <a:chOff x="8912488" y="4309200"/>
              <a:chExt cx="231600" cy="834300"/>
            </a:xfrm>
          </p:grpSpPr>
          <p:sp>
            <p:nvSpPr>
              <p:cNvPr id="264" name="Shape 264"/>
              <p:cNvSpPr/>
              <p:nvPr/>
            </p:nvSpPr>
            <p:spPr>
              <a:xfrm flipH="1">
                <a:off x="89124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5" name="Shape 265"/>
              <p:cNvSpPr/>
              <p:nvPr/>
            </p:nvSpPr>
            <p:spPr>
              <a:xfrm flipH="1">
                <a:off x="89124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6" name="Shape 266"/>
              <p:cNvSpPr/>
              <p:nvPr/>
            </p:nvSpPr>
            <p:spPr>
              <a:xfrm flipH="1">
                <a:off x="89124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7" name="Shape 267"/>
              <p:cNvSpPr/>
              <p:nvPr/>
            </p:nvSpPr>
            <p:spPr>
              <a:xfrm flipH="1">
                <a:off x="89124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sp>
        <p:nvSpPr>
          <p:cNvPr id="268" name="Shape 268"/>
          <p:cNvSpPr txBox="1"/>
          <p:nvPr>
            <p:ph hasCustomPrompt="1" type="title"/>
          </p:nvPr>
        </p:nvSpPr>
        <p:spPr>
          <a:xfrm>
            <a:off x="1388625" y="772725"/>
            <a:ext cx="6366900" cy="1863300"/>
          </a:xfrm>
          <a:prstGeom prst="rect">
            <a:avLst/>
          </a:prstGeom>
        </p:spPr>
        <p:txBody>
          <a:bodyPr anchorCtr="0" anchor="ctr" bIns="91425" lIns="91425" spcFirstLastPara="1" rIns="91425" wrap="square" tIns="91425"/>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Shape 269"/>
          <p:cNvSpPr txBox="1"/>
          <p:nvPr>
            <p:ph idx="1" type="body"/>
          </p:nvPr>
        </p:nvSpPr>
        <p:spPr>
          <a:xfrm>
            <a:off x="1388625" y="2712300"/>
            <a:ext cx="6366900" cy="1111200"/>
          </a:xfrm>
          <a:prstGeom prst="rect">
            <a:avLst/>
          </a:prstGeom>
        </p:spPr>
        <p:txBody>
          <a:bodyPr anchorCtr="0" anchor="t" bIns="91425" lIns="91425" spcFirstLastPara="1" rIns="91425" wrap="square" tIns="91425"/>
          <a:lstStyle>
            <a:lvl1pPr indent="-311150" lvl="0" marL="457200" algn="ctr">
              <a:spcBef>
                <a:spcPts val="0"/>
              </a:spcBef>
              <a:spcAft>
                <a:spcPts val="0"/>
              </a:spcAft>
              <a:buClr>
                <a:schemeClr val="lt1"/>
              </a:buClr>
              <a:buSzPts val="1300"/>
              <a:buChar char="●"/>
              <a:defRPr>
                <a:solidFill>
                  <a:schemeClr val="lt1"/>
                </a:solidFill>
              </a:defRPr>
            </a:lvl1pPr>
            <a:lvl2pPr indent="-298450" lvl="1" marL="914400" algn="ctr">
              <a:spcBef>
                <a:spcPts val="1600"/>
              </a:spcBef>
              <a:spcAft>
                <a:spcPts val="0"/>
              </a:spcAft>
              <a:buClr>
                <a:schemeClr val="lt1"/>
              </a:buClr>
              <a:buSzPts val="1100"/>
              <a:buChar char="○"/>
              <a:defRPr>
                <a:solidFill>
                  <a:schemeClr val="lt1"/>
                </a:solidFill>
              </a:defRPr>
            </a:lvl2pPr>
            <a:lvl3pPr indent="-298450" lvl="2" marL="1371600" algn="ctr">
              <a:spcBef>
                <a:spcPts val="1600"/>
              </a:spcBef>
              <a:spcAft>
                <a:spcPts val="0"/>
              </a:spcAft>
              <a:buClr>
                <a:schemeClr val="lt1"/>
              </a:buClr>
              <a:buSzPts val="1100"/>
              <a:buChar char="■"/>
              <a:defRPr>
                <a:solidFill>
                  <a:schemeClr val="lt1"/>
                </a:solidFill>
              </a:defRPr>
            </a:lvl3pPr>
            <a:lvl4pPr indent="-298450" lvl="3" marL="1828800" algn="ctr">
              <a:spcBef>
                <a:spcPts val="1600"/>
              </a:spcBef>
              <a:spcAft>
                <a:spcPts val="0"/>
              </a:spcAft>
              <a:buClr>
                <a:schemeClr val="lt1"/>
              </a:buClr>
              <a:buSzPts val="1100"/>
              <a:buChar char="●"/>
              <a:defRPr>
                <a:solidFill>
                  <a:schemeClr val="lt1"/>
                </a:solidFill>
              </a:defRPr>
            </a:lvl4pPr>
            <a:lvl5pPr indent="-298450" lvl="4" marL="2286000" algn="ctr">
              <a:spcBef>
                <a:spcPts val="1600"/>
              </a:spcBef>
              <a:spcAft>
                <a:spcPts val="0"/>
              </a:spcAft>
              <a:buClr>
                <a:schemeClr val="lt1"/>
              </a:buClr>
              <a:buSzPts val="1100"/>
              <a:buChar char="○"/>
              <a:defRPr>
                <a:solidFill>
                  <a:schemeClr val="lt1"/>
                </a:solidFill>
              </a:defRPr>
            </a:lvl5pPr>
            <a:lvl6pPr indent="-298450" lvl="5" marL="2743200" algn="ctr">
              <a:spcBef>
                <a:spcPts val="1600"/>
              </a:spcBef>
              <a:spcAft>
                <a:spcPts val="0"/>
              </a:spcAft>
              <a:buClr>
                <a:schemeClr val="lt1"/>
              </a:buClr>
              <a:buSzPts val="1100"/>
              <a:buChar char="■"/>
              <a:defRPr>
                <a:solidFill>
                  <a:schemeClr val="lt1"/>
                </a:solidFill>
              </a:defRPr>
            </a:lvl6pPr>
            <a:lvl7pPr indent="-298450" lvl="6" marL="3200400" algn="ctr">
              <a:spcBef>
                <a:spcPts val="1600"/>
              </a:spcBef>
              <a:spcAft>
                <a:spcPts val="0"/>
              </a:spcAft>
              <a:buClr>
                <a:schemeClr val="lt1"/>
              </a:buClr>
              <a:buSzPts val="1100"/>
              <a:buChar char="●"/>
              <a:defRPr>
                <a:solidFill>
                  <a:schemeClr val="lt1"/>
                </a:solidFill>
              </a:defRPr>
            </a:lvl7pPr>
            <a:lvl8pPr indent="-298450" lvl="7" marL="3657600" algn="ctr">
              <a:spcBef>
                <a:spcPts val="1600"/>
              </a:spcBef>
              <a:spcAft>
                <a:spcPts val="0"/>
              </a:spcAft>
              <a:buClr>
                <a:schemeClr val="lt1"/>
              </a:buClr>
              <a:buSzPts val="1100"/>
              <a:buChar char="○"/>
              <a:defRPr>
                <a:solidFill>
                  <a:schemeClr val="lt1"/>
                </a:solidFill>
              </a:defRPr>
            </a:lvl8pPr>
            <a:lvl9pPr indent="-298450" lvl="8" marL="4114800" algn="ctr">
              <a:spcBef>
                <a:spcPts val="1600"/>
              </a:spcBef>
              <a:spcAft>
                <a:spcPts val="1600"/>
              </a:spcAft>
              <a:buClr>
                <a:schemeClr val="lt1"/>
              </a:buClr>
              <a:buSzPts val="1100"/>
              <a:buChar char="■"/>
              <a:defRPr>
                <a:solidFill>
                  <a:schemeClr val="lt1"/>
                </a:solidFill>
              </a:defRPr>
            </a:lvl9pPr>
          </a:lstStyle>
          <a:p/>
        </p:txBody>
      </p:sp>
      <p:sp>
        <p:nvSpPr>
          <p:cNvPr id="270" name="Shape 270"/>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71" name="Shape 271"/>
        <p:cNvGrpSpPr/>
        <p:nvPr/>
      </p:nvGrpSpPr>
      <p:grpSpPr>
        <a:xfrm>
          <a:off x="0" y="0"/>
          <a:ext cx="0" cy="0"/>
          <a:chOff x="0" y="0"/>
          <a:chExt cx="0" cy="0"/>
        </a:xfrm>
      </p:grpSpPr>
      <p:sp>
        <p:nvSpPr>
          <p:cNvPr id="272" name="Shape 272"/>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49" name="Shape 49"/>
        <p:cNvGrpSpPr/>
        <p:nvPr/>
      </p:nvGrpSpPr>
      <p:grpSpPr>
        <a:xfrm>
          <a:off x="0" y="0"/>
          <a:ext cx="0" cy="0"/>
          <a:chOff x="0" y="0"/>
          <a:chExt cx="0" cy="0"/>
        </a:xfrm>
      </p:grpSpPr>
      <p:grpSp>
        <p:nvGrpSpPr>
          <p:cNvPr id="50" name="Shape 50"/>
          <p:cNvGrpSpPr/>
          <p:nvPr/>
        </p:nvGrpSpPr>
        <p:grpSpPr>
          <a:xfrm>
            <a:off x="146769" y="3406"/>
            <a:ext cx="1233215" cy="1384535"/>
            <a:chOff x="146769" y="3406"/>
            <a:chExt cx="1233215" cy="1384535"/>
          </a:xfrm>
        </p:grpSpPr>
        <p:grpSp>
          <p:nvGrpSpPr>
            <p:cNvPr id="51" name="Shape 51"/>
            <p:cNvGrpSpPr/>
            <p:nvPr/>
          </p:nvGrpSpPr>
          <p:grpSpPr>
            <a:xfrm>
              <a:off x="1063183" y="3406"/>
              <a:ext cx="316800" cy="688513"/>
              <a:chOff x="1063183" y="3406"/>
              <a:chExt cx="316800" cy="688513"/>
            </a:xfrm>
          </p:grpSpPr>
          <p:sp>
            <p:nvSpPr>
              <p:cNvPr id="52" name="Shape 52"/>
              <p:cNvSpPr/>
              <p:nvPr/>
            </p:nvSpPr>
            <p:spPr>
              <a:xfrm rot="10800000">
                <a:off x="1063183"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3" name="Shape 53"/>
              <p:cNvSpPr/>
              <p:nvPr/>
            </p:nvSpPr>
            <p:spPr>
              <a:xfrm rot="10800000">
                <a:off x="1063183"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54" name="Shape 54"/>
            <p:cNvGrpSpPr/>
            <p:nvPr/>
          </p:nvGrpSpPr>
          <p:grpSpPr>
            <a:xfrm>
              <a:off x="604976" y="3406"/>
              <a:ext cx="316800" cy="1036524"/>
              <a:chOff x="604976" y="3406"/>
              <a:chExt cx="316800" cy="1036524"/>
            </a:xfrm>
          </p:grpSpPr>
          <p:sp>
            <p:nvSpPr>
              <p:cNvPr id="55" name="Shape 55"/>
              <p:cNvSpPr/>
              <p:nvPr/>
            </p:nvSpPr>
            <p:spPr>
              <a:xfrm rot="10800000">
                <a:off x="604976"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6" name="Shape 56"/>
              <p:cNvSpPr/>
              <p:nvPr/>
            </p:nvSpPr>
            <p:spPr>
              <a:xfrm rot="10800000">
                <a:off x="604976"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7" name="Shape 57"/>
              <p:cNvSpPr/>
              <p:nvPr/>
            </p:nvSpPr>
            <p:spPr>
              <a:xfrm rot="10800000">
                <a:off x="604976"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58" name="Shape 58"/>
            <p:cNvGrpSpPr/>
            <p:nvPr/>
          </p:nvGrpSpPr>
          <p:grpSpPr>
            <a:xfrm>
              <a:off x="146769" y="3406"/>
              <a:ext cx="316800" cy="1384535"/>
              <a:chOff x="146769" y="3406"/>
              <a:chExt cx="316800" cy="1384535"/>
            </a:xfrm>
          </p:grpSpPr>
          <p:sp>
            <p:nvSpPr>
              <p:cNvPr id="59" name="Shape 59"/>
              <p:cNvSpPr/>
              <p:nvPr/>
            </p:nvSpPr>
            <p:spPr>
              <a:xfrm rot="10800000">
                <a:off x="146769"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0" name="Shape 60"/>
              <p:cNvSpPr/>
              <p:nvPr/>
            </p:nvSpPr>
            <p:spPr>
              <a:xfrm rot="10800000">
                <a:off x="146769" y="3441"/>
                <a:ext cx="316800" cy="1384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1" name="Shape 61"/>
              <p:cNvSpPr/>
              <p:nvPr/>
            </p:nvSpPr>
            <p:spPr>
              <a:xfrm rot="10800000">
                <a:off x="146769"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2" name="Shape 62"/>
              <p:cNvSpPr/>
              <p:nvPr/>
            </p:nvSpPr>
            <p:spPr>
              <a:xfrm rot="10800000">
                <a:off x="146769"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grpSp>
        <p:nvGrpSpPr>
          <p:cNvPr id="63" name="Shape 63"/>
          <p:cNvGrpSpPr/>
          <p:nvPr/>
        </p:nvGrpSpPr>
        <p:grpSpPr>
          <a:xfrm>
            <a:off x="6775084" y="2904008"/>
            <a:ext cx="2186148" cy="2239500"/>
            <a:chOff x="6775084" y="2904008"/>
            <a:chExt cx="2186148" cy="2239500"/>
          </a:xfrm>
        </p:grpSpPr>
        <p:grpSp>
          <p:nvGrpSpPr>
            <p:cNvPr id="64" name="Shape 64"/>
            <p:cNvGrpSpPr/>
            <p:nvPr/>
          </p:nvGrpSpPr>
          <p:grpSpPr>
            <a:xfrm>
              <a:off x="6775084" y="4253708"/>
              <a:ext cx="409500" cy="889800"/>
              <a:chOff x="6775084" y="4253708"/>
              <a:chExt cx="409500" cy="889800"/>
            </a:xfrm>
          </p:grpSpPr>
          <p:sp>
            <p:nvSpPr>
              <p:cNvPr id="65" name="Shape 65"/>
              <p:cNvSpPr/>
              <p:nvPr/>
            </p:nvSpPr>
            <p:spPr>
              <a:xfrm>
                <a:off x="6775084"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6" name="Shape 66"/>
              <p:cNvSpPr/>
              <p:nvPr/>
            </p:nvSpPr>
            <p:spPr>
              <a:xfrm>
                <a:off x="6775084"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67" name="Shape 67"/>
            <p:cNvGrpSpPr/>
            <p:nvPr/>
          </p:nvGrpSpPr>
          <p:grpSpPr>
            <a:xfrm>
              <a:off x="7367299" y="3804008"/>
              <a:ext cx="409500" cy="1339500"/>
              <a:chOff x="7367299" y="3804008"/>
              <a:chExt cx="409500" cy="1339500"/>
            </a:xfrm>
          </p:grpSpPr>
          <p:sp>
            <p:nvSpPr>
              <p:cNvPr id="68" name="Shape 68"/>
              <p:cNvSpPr/>
              <p:nvPr/>
            </p:nvSpPr>
            <p:spPr>
              <a:xfrm>
                <a:off x="7367299"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9" name="Shape 69"/>
              <p:cNvSpPr/>
              <p:nvPr/>
            </p:nvSpPr>
            <p:spPr>
              <a:xfrm>
                <a:off x="7367299"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0" name="Shape 70"/>
              <p:cNvSpPr/>
              <p:nvPr/>
            </p:nvSpPr>
            <p:spPr>
              <a:xfrm>
                <a:off x="7367299"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71" name="Shape 71"/>
            <p:cNvGrpSpPr/>
            <p:nvPr/>
          </p:nvGrpSpPr>
          <p:grpSpPr>
            <a:xfrm>
              <a:off x="7959516" y="3354008"/>
              <a:ext cx="409500" cy="1789500"/>
              <a:chOff x="7959516" y="3354008"/>
              <a:chExt cx="409500" cy="1789500"/>
            </a:xfrm>
          </p:grpSpPr>
          <p:sp>
            <p:nvSpPr>
              <p:cNvPr id="72" name="Shape 72"/>
              <p:cNvSpPr/>
              <p:nvPr/>
            </p:nvSpPr>
            <p:spPr>
              <a:xfrm>
                <a:off x="7959516"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3" name="Shape 73"/>
              <p:cNvSpPr/>
              <p:nvPr/>
            </p:nvSpPr>
            <p:spPr>
              <a:xfrm>
                <a:off x="7959516"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4" name="Shape 74"/>
              <p:cNvSpPr/>
              <p:nvPr/>
            </p:nvSpPr>
            <p:spPr>
              <a:xfrm>
                <a:off x="7959516"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5" name="Shape 75"/>
              <p:cNvSpPr/>
              <p:nvPr/>
            </p:nvSpPr>
            <p:spPr>
              <a:xfrm>
                <a:off x="7959516"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76" name="Shape 76"/>
            <p:cNvGrpSpPr/>
            <p:nvPr/>
          </p:nvGrpSpPr>
          <p:grpSpPr>
            <a:xfrm>
              <a:off x="8551731" y="2904008"/>
              <a:ext cx="409500" cy="2239500"/>
              <a:chOff x="8551731" y="2904008"/>
              <a:chExt cx="409500" cy="2239500"/>
            </a:xfrm>
          </p:grpSpPr>
          <p:sp>
            <p:nvSpPr>
              <p:cNvPr id="77" name="Shape 77"/>
              <p:cNvSpPr/>
              <p:nvPr/>
            </p:nvSpPr>
            <p:spPr>
              <a:xfrm>
                <a:off x="8551731"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8" name="Shape 78"/>
              <p:cNvSpPr/>
              <p:nvPr/>
            </p:nvSpPr>
            <p:spPr>
              <a:xfrm>
                <a:off x="8551731"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9" name="Shape 79"/>
              <p:cNvSpPr/>
              <p:nvPr/>
            </p:nvSpPr>
            <p:spPr>
              <a:xfrm>
                <a:off x="8551731"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0" name="Shape 80"/>
              <p:cNvSpPr/>
              <p:nvPr/>
            </p:nvSpPr>
            <p:spPr>
              <a:xfrm>
                <a:off x="8551731" y="2904008"/>
                <a:ext cx="409500" cy="22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1" name="Shape 81"/>
              <p:cNvSpPr/>
              <p:nvPr/>
            </p:nvSpPr>
            <p:spPr>
              <a:xfrm>
                <a:off x="8551731"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sp>
        <p:nvSpPr>
          <p:cNvPr id="82" name="Shape 82"/>
          <p:cNvSpPr txBox="1"/>
          <p:nvPr>
            <p:ph type="title"/>
          </p:nvPr>
        </p:nvSpPr>
        <p:spPr>
          <a:xfrm>
            <a:off x="824000" y="1613825"/>
            <a:ext cx="5857800" cy="18729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83" name="Shape 83"/>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84" name="Shape 84"/>
        <p:cNvGrpSpPr/>
        <p:nvPr/>
      </p:nvGrpSpPr>
      <p:grpSpPr>
        <a:xfrm>
          <a:off x="0" y="0"/>
          <a:ext cx="0" cy="0"/>
          <a:chOff x="0" y="0"/>
          <a:chExt cx="0" cy="0"/>
        </a:xfrm>
      </p:grpSpPr>
      <p:grpSp>
        <p:nvGrpSpPr>
          <p:cNvPr id="85" name="Shape 85"/>
          <p:cNvGrpSpPr/>
          <p:nvPr/>
        </p:nvGrpSpPr>
        <p:grpSpPr>
          <a:xfrm>
            <a:off x="625966" y="299376"/>
            <a:ext cx="999312" cy="999312"/>
            <a:chOff x="348199" y="179450"/>
            <a:chExt cx="1116300" cy="1116300"/>
          </a:xfrm>
        </p:grpSpPr>
        <p:sp>
          <p:nvSpPr>
            <p:cNvPr id="86" name="Shape 86"/>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7" name="Shape 87"/>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88" name="Shape 88"/>
          <p:cNvSpPr txBox="1"/>
          <p:nvPr>
            <p:ph type="title"/>
          </p:nvPr>
        </p:nvSpPr>
        <p:spPr>
          <a:xfrm>
            <a:off x="1303800" y="598575"/>
            <a:ext cx="7030500" cy="9993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9" name="Shape 89"/>
          <p:cNvSpPr txBox="1"/>
          <p:nvPr>
            <p:ph idx="1" type="body"/>
          </p:nvPr>
        </p:nvSpPr>
        <p:spPr>
          <a:xfrm>
            <a:off x="1303800" y="1990050"/>
            <a:ext cx="7030500" cy="25416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0" name="Shape 90"/>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91" name="Shape 91"/>
        <p:cNvGrpSpPr/>
        <p:nvPr/>
      </p:nvGrpSpPr>
      <p:grpSpPr>
        <a:xfrm>
          <a:off x="0" y="0"/>
          <a:ext cx="0" cy="0"/>
          <a:chOff x="0" y="0"/>
          <a:chExt cx="0" cy="0"/>
        </a:xfrm>
      </p:grpSpPr>
      <p:grpSp>
        <p:nvGrpSpPr>
          <p:cNvPr id="92" name="Shape 92"/>
          <p:cNvGrpSpPr/>
          <p:nvPr/>
        </p:nvGrpSpPr>
        <p:grpSpPr>
          <a:xfrm>
            <a:off x="625966" y="299376"/>
            <a:ext cx="999312" cy="999312"/>
            <a:chOff x="348199" y="179450"/>
            <a:chExt cx="1116300" cy="1116300"/>
          </a:xfrm>
        </p:grpSpPr>
        <p:sp>
          <p:nvSpPr>
            <p:cNvPr id="93" name="Shape 93"/>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4" name="Shape 94"/>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95" name="Shape 95"/>
          <p:cNvSpPr txBox="1"/>
          <p:nvPr>
            <p:ph type="title"/>
          </p:nvPr>
        </p:nvSpPr>
        <p:spPr>
          <a:xfrm>
            <a:off x="1303800" y="598575"/>
            <a:ext cx="7030500" cy="9993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6" name="Shape 96"/>
          <p:cNvSpPr txBox="1"/>
          <p:nvPr>
            <p:ph idx="1" type="body"/>
          </p:nvPr>
        </p:nvSpPr>
        <p:spPr>
          <a:xfrm>
            <a:off x="1303800" y="1990050"/>
            <a:ext cx="3430500" cy="25416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7" name="Shape 97"/>
          <p:cNvSpPr txBox="1"/>
          <p:nvPr>
            <p:ph idx="2" type="body"/>
          </p:nvPr>
        </p:nvSpPr>
        <p:spPr>
          <a:xfrm>
            <a:off x="4903650" y="1990050"/>
            <a:ext cx="3430500" cy="25416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8" name="Shape 98"/>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99" name="Shape 99"/>
        <p:cNvGrpSpPr/>
        <p:nvPr/>
      </p:nvGrpSpPr>
      <p:grpSpPr>
        <a:xfrm>
          <a:off x="0" y="0"/>
          <a:ext cx="0" cy="0"/>
          <a:chOff x="0" y="0"/>
          <a:chExt cx="0" cy="0"/>
        </a:xfrm>
      </p:grpSpPr>
      <p:grpSp>
        <p:nvGrpSpPr>
          <p:cNvPr id="100" name="Shape 100"/>
          <p:cNvGrpSpPr/>
          <p:nvPr/>
        </p:nvGrpSpPr>
        <p:grpSpPr>
          <a:xfrm>
            <a:off x="625966" y="299376"/>
            <a:ext cx="999312" cy="999312"/>
            <a:chOff x="348199" y="179450"/>
            <a:chExt cx="1116300" cy="1116300"/>
          </a:xfrm>
        </p:grpSpPr>
        <p:sp>
          <p:nvSpPr>
            <p:cNvPr id="101" name="Shape 101"/>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2" name="Shape 102"/>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103" name="Shape 103"/>
          <p:cNvSpPr txBox="1"/>
          <p:nvPr>
            <p:ph type="title"/>
          </p:nvPr>
        </p:nvSpPr>
        <p:spPr>
          <a:xfrm>
            <a:off x="1303800" y="598575"/>
            <a:ext cx="7030500" cy="9993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4" name="Shape 104"/>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105" name="Shape 105"/>
        <p:cNvGrpSpPr/>
        <p:nvPr/>
      </p:nvGrpSpPr>
      <p:grpSpPr>
        <a:xfrm>
          <a:off x="0" y="0"/>
          <a:ext cx="0" cy="0"/>
          <a:chOff x="0" y="0"/>
          <a:chExt cx="0" cy="0"/>
        </a:xfrm>
      </p:grpSpPr>
      <p:grpSp>
        <p:nvGrpSpPr>
          <p:cNvPr id="106" name="Shape 106"/>
          <p:cNvGrpSpPr/>
          <p:nvPr/>
        </p:nvGrpSpPr>
        <p:grpSpPr>
          <a:xfrm>
            <a:off x="625966" y="299376"/>
            <a:ext cx="999312" cy="999312"/>
            <a:chOff x="348199" y="179450"/>
            <a:chExt cx="1116300" cy="1116300"/>
          </a:xfrm>
        </p:grpSpPr>
        <p:sp>
          <p:nvSpPr>
            <p:cNvPr id="107" name="Shape 107"/>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8" name="Shape 108"/>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109" name="Shape 109"/>
          <p:cNvSpPr txBox="1"/>
          <p:nvPr>
            <p:ph type="title"/>
          </p:nvPr>
        </p:nvSpPr>
        <p:spPr>
          <a:xfrm>
            <a:off x="1303800" y="598575"/>
            <a:ext cx="3312000" cy="15900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0" name="Shape 110"/>
          <p:cNvSpPr txBox="1"/>
          <p:nvPr>
            <p:ph idx="1" type="body"/>
          </p:nvPr>
        </p:nvSpPr>
        <p:spPr>
          <a:xfrm>
            <a:off x="1303800" y="2309675"/>
            <a:ext cx="3312000" cy="22218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11" name="Shape 111"/>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dk1"/>
        </a:solidFill>
      </p:bgPr>
    </p:bg>
    <p:spTree>
      <p:nvGrpSpPr>
        <p:cNvPr id="112" name="Shape 112"/>
        <p:cNvGrpSpPr/>
        <p:nvPr/>
      </p:nvGrpSpPr>
      <p:grpSpPr>
        <a:xfrm>
          <a:off x="0" y="0"/>
          <a:ext cx="0" cy="0"/>
          <a:chOff x="0" y="0"/>
          <a:chExt cx="0" cy="0"/>
        </a:xfrm>
      </p:grpSpPr>
      <p:grpSp>
        <p:nvGrpSpPr>
          <p:cNvPr id="113" name="Shape 113"/>
          <p:cNvGrpSpPr/>
          <p:nvPr/>
        </p:nvGrpSpPr>
        <p:grpSpPr>
          <a:xfrm>
            <a:off x="6866714" y="1306"/>
            <a:ext cx="2267451" cy="2601690"/>
            <a:chOff x="6790514" y="1306"/>
            <a:chExt cx="2267451" cy="2601690"/>
          </a:xfrm>
        </p:grpSpPr>
        <p:grpSp>
          <p:nvGrpSpPr>
            <p:cNvPr id="114" name="Shape 114"/>
            <p:cNvGrpSpPr/>
            <p:nvPr/>
          </p:nvGrpSpPr>
          <p:grpSpPr>
            <a:xfrm>
              <a:off x="7067465" y="1306"/>
              <a:ext cx="1990500" cy="1990200"/>
              <a:chOff x="7067465" y="1306"/>
              <a:chExt cx="1990500" cy="1990200"/>
            </a:xfrm>
          </p:grpSpPr>
          <p:sp>
            <p:nvSpPr>
              <p:cNvPr id="115" name="Shape 115"/>
              <p:cNvSpPr/>
              <p:nvPr/>
            </p:nvSpPr>
            <p:spPr>
              <a:xfrm rot="-8648551">
                <a:off x="7594313" y="527721"/>
                <a:ext cx="937226" cy="937226"/>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6" name="Shape 116"/>
              <p:cNvSpPr/>
              <p:nvPr/>
            </p:nvSpPr>
            <p:spPr>
              <a:xfrm rot="-8648551">
                <a:off x="7594313" y="527721"/>
                <a:ext cx="937226" cy="937226"/>
              </a:xfrm>
              <a:prstGeom prst="pie">
                <a:avLst>
                  <a:gd fmla="val 19376841"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7" name="Shape 117"/>
              <p:cNvSpPr/>
              <p:nvPr/>
            </p:nvSpPr>
            <p:spPr>
              <a:xfrm rot="-8649154">
                <a:off x="7349891" y="283705"/>
                <a:ext cx="1425647" cy="14254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18" name="Shape 118"/>
            <p:cNvGrpSpPr/>
            <p:nvPr/>
          </p:nvGrpSpPr>
          <p:grpSpPr>
            <a:xfrm>
              <a:off x="8207126" y="1807996"/>
              <a:ext cx="795000" cy="795000"/>
              <a:chOff x="8207126" y="1807996"/>
              <a:chExt cx="795000" cy="795000"/>
            </a:xfrm>
          </p:grpSpPr>
          <p:sp>
            <p:nvSpPr>
              <p:cNvPr id="119" name="Shape 119"/>
              <p:cNvSpPr/>
              <p:nvPr/>
            </p:nvSpPr>
            <p:spPr>
              <a:xfrm rot="2152054">
                <a:off x="8319942" y="1920813"/>
                <a:ext cx="569367" cy="569367"/>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0" name="Shape 120"/>
              <p:cNvSpPr/>
              <p:nvPr/>
            </p:nvSpPr>
            <p:spPr>
              <a:xfrm rot="2150259">
                <a:off x="8408218" y="2008610"/>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1" name="Shape 121"/>
              <p:cNvSpPr/>
              <p:nvPr/>
            </p:nvSpPr>
            <p:spPr>
              <a:xfrm rot="2150259">
                <a:off x="8408218" y="2008610"/>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22" name="Shape 122"/>
            <p:cNvGrpSpPr/>
            <p:nvPr/>
          </p:nvGrpSpPr>
          <p:grpSpPr>
            <a:xfrm>
              <a:off x="6790514" y="118857"/>
              <a:ext cx="548700" cy="548700"/>
              <a:chOff x="6790514" y="118857"/>
              <a:chExt cx="548700" cy="548700"/>
            </a:xfrm>
          </p:grpSpPr>
          <p:sp>
            <p:nvSpPr>
              <p:cNvPr id="123" name="Shape 123"/>
              <p:cNvSpPr/>
              <p:nvPr/>
            </p:nvSpPr>
            <p:spPr>
              <a:xfrm rot="2150259">
                <a:off x="6868362" y="196705"/>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4" name="Shape 124"/>
              <p:cNvSpPr/>
              <p:nvPr/>
            </p:nvSpPr>
            <p:spPr>
              <a:xfrm rot="2150259">
                <a:off x="6868362" y="196705"/>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sp>
        <p:nvSpPr>
          <p:cNvPr id="125" name="Shape 125"/>
          <p:cNvSpPr txBox="1"/>
          <p:nvPr>
            <p:ph type="title"/>
          </p:nvPr>
        </p:nvSpPr>
        <p:spPr>
          <a:xfrm>
            <a:off x="824000" y="763600"/>
            <a:ext cx="5857800" cy="35733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26" name="Shape 126"/>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127" name="Shape 127"/>
        <p:cNvGrpSpPr/>
        <p:nvPr/>
      </p:nvGrpSpPr>
      <p:grpSpPr>
        <a:xfrm>
          <a:off x="0" y="0"/>
          <a:ext cx="0" cy="0"/>
          <a:chOff x="0" y="0"/>
          <a:chExt cx="0" cy="0"/>
        </a:xfrm>
      </p:grpSpPr>
      <p:grpSp>
        <p:nvGrpSpPr>
          <p:cNvPr id="128" name="Shape 128"/>
          <p:cNvGrpSpPr/>
          <p:nvPr/>
        </p:nvGrpSpPr>
        <p:grpSpPr>
          <a:xfrm>
            <a:off x="625966" y="299376"/>
            <a:ext cx="999312" cy="999312"/>
            <a:chOff x="348199" y="179450"/>
            <a:chExt cx="1116300" cy="1116300"/>
          </a:xfrm>
        </p:grpSpPr>
        <p:sp>
          <p:nvSpPr>
            <p:cNvPr id="129" name="Shape 129"/>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0" name="Shape 130"/>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131" name="Shape 131"/>
          <p:cNvSpPr txBox="1"/>
          <p:nvPr>
            <p:ph type="title"/>
          </p:nvPr>
        </p:nvSpPr>
        <p:spPr>
          <a:xfrm>
            <a:off x="1303800" y="598575"/>
            <a:ext cx="3430500" cy="19902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32" name="Shape 132"/>
          <p:cNvSpPr txBox="1"/>
          <p:nvPr>
            <p:ph idx="1" type="subTitle"/>
          </p:nvPr>
        </p:nvSpPr>
        <p:spPr>
          <a:xfrm>
            <a:off x="1303800" y="2743203"/>
            <a:ext cx="3430500" cy="7260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33" name="Shape 133"/>
          <p:cNvSpPr txBox="1"/>
          <p:nvPr>
            <p:ph idx="2" type="body"/>
          </p:nvPr>
        </p:nvSpPr>
        <p:spPr>
          <a:xfrm>
            <a:off x="4903700" y="661000"/>
            <a:ext cx="3430500" cy="38706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34" name="Shape 134"/>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135" name="Shape 135"/>
        <p:cNvGrpSpPr/>
        <p:nvPr/>
      </p:nvGrpSpPr>
      <p:grpSpPr>
        <a:xfrm>
          <a:off x="0" y="0"/>
          <a:ext cx="0" cy="0"/>
          <a:chOff x="0" y="0"/>
          <a:chExt cx="0" cy="0"/>
        </a:xfrm>
      </p:grpSpPr>
      <p:grpSp>
        <p:nvGrpSpPr>
          <p:cNvPr id="136" name="Shape 136"/>
          <p:cNvGrpSpPr/>
          <p:nvPr/>
        </p:nvGrpSpPr>
        <p:grpSpPr>
          <a:xfrm>
            <a:off x="713373" y="3847119"/>
            <a:ext cx="825392" cy="825392"/>
            <a:chOff x="348199" y="179450"/>
            <a:chExt cx="1116300" cy="1116300"/>
          </a:xfrm>
        </p:grpSpPr>
        <p:sp>
          <p:nvSpPr>
            <p:cNvPr id="137" name="Shape 137"/>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8" name="Shape 138"/>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139" name="Shape 139"/>
          <p:cNvSpPr txBox="1"/>
          <p:nvPr>
            <p:ph idx="1" type="body"/>
          </p:nvPr>
        </p:nvSpPr>
        <p:spPr>
          <a:xfrm>
            <a:off x="1303800" y="4138975"/>
            <a:ext cx="5843100" cy="534900"/>
          </a:xfrm>
          <a:prstGeom prst="rect">
            <a:avLst/>
          </a:prstGeom>
        </p:spPr>
        <p:txBody>
          <a:bodyPr anchorCtr="0" anchor="t" bIns="91425" lIns="91425" spcFirstLastPara="1" rIns="91425" wrap="square" tIns="91425"/>
          <a:lstStyle>
            <a:lvl1pPr indent="-228600" lvl="0" marL="457200">
              <a:lnSpc>
                <a:spcPct val="100000"/>
              </a:lnSpc>
              <a:spcBef>
                <a:spcPts val="0"/>
              </a:spcBef>
              <a:spcAft>
                <a:spcPts val="0"/>
              </a:spcAft>
              <a:buSzPts val="1300"/>
              <a:buNone/>
              <a:defRPr/>
            </a:lvl1pPr>
          </a:lstStyle>
          <a:p/>
        </p:txBody>
      </p:sp>
      <p:sp>
        <p:nvSpPr>
          <p:cNvPr id="140" name="Shape 140"/>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p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omentum">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11150" lvl="0" marL="45720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indent="-298450" lvl="1" marL="9144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indent="-298450" lvl="2" marL="13716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indent="-298450" lvl="3" marL="18288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indent="-298450" lvl="4" marL="22860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indent="-298450" lvl="5" marL="27432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indent="-298450" lvl="6" marL="32004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indent="-298450" lvl="7" marL="36576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indent="-298450" lvl="8" marL="4114800">
              <a:lnSpc>
                <a:spcPct val="115000"/>
              </a:lnSpc>
              <a:spcBef>
                <a:spcPts val="1600"/>
              </a:spcBef>
              <a:spcAft>
                <a:spcPts val="1600"/>
              </a:spcAft>
              <a:buClr>
                <a:schemeClr val="dk2"/>
              </a:buClr>
              <a:buSzPts val="1100"/>
              <a:buFont typeface="Nunito"/>
              <a:buChar char="■"/>
              <a:defRPr sz="1100">
                <a:solidFill>
                  <a:schemeClr val="dk2"/>
                </a:solidFill>
                <a:latin typeface="Nunito"/>
                <a:ea typeface="Nunito"/>
                <a:cs typeface="Nunito"/>
                <a:sym typeface="Nunito"/>
              </a:defRPr>
            </a:lvl9pPr>
          </a:lstStyle>
          <a:p/>
        </p:txBody>
      </p:sp>
      <p:sp>
        <p:nvSpPr>
          <p:cNvPr id="8" name="Shape 8"/>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indent="0" lvl="0" marL="0">
              <a:spcBef>
                <a:spcPts val="0"/>
              </a:spcBef>
              <a:spcAft>
                <a:spcPts val="0"/>
              </a:spcAft>
              <a:buNone/>
            </a:pPr>
            <a:fld id="{00000000-1234-1234-1234-123412341234}" type="slidenum">
              <a:rPr lang="p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1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1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1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1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1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hyperlink" Target="https://link.springer.com/book/10.1007/978-3-319-55606-2" TargetMode="External"/><Relationship Id="rId4" Type="http://schemas.openxmlformats.org/officeDocument/2006/relationships/hyperlink" Target="https://www.giac.org/paper/gsec/625/trust-model-pgp-x509-standard-pki/101441"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6" name="Shape 276"/>
        <p:cNvGrpSpPr/>
        <p:nvPr/>
      </p:nvGrpSpPr>
      <p:grpSpPr>
        <a:xfrm>
          <a:off x="0" y="0"/>
          <a:ext cx="0" cy="0"/>
          <a:chOff x="0" y="0"/>
          <a:chExt cx="0" cy="0"/>
        </a:xfrm>
      </p:grpSpPr>
      <p:sp>
        <p:nvSpPr>
          <p:cNvPr id="277" name="Shape 277"/>
          <p:cNvSpPr txBox="1"/>
          <p:nvPr>
            <p:ph type="ctrTitle"/>
          </p:nvPr>
        </p:nvSpPr>
        <p:spPr>
          <a:xfrm>
            <a:off x="824000" y="1613813"/>
            <a:ext cx="4255500" cy="18729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pl"/>
              <a:t>Network security protocols	</a:t>
            </a:r>
            <a:endParaRPr/>
          </a:p>
        </p:txBody>
      </p:sp>
      <p:sp>
        <p:nvSpPr>
          <p:cNvPr id="278" name="Shape 278"/>
          <p:cNvSpPr txBox="1"/>
          <p:nvPr>
            <p:ph idx="1" type="subTitle"/>
          </p:nvPr>
        </p:nvSpPr>
        <p:spPr>
          <a:xfrm>
            <a:off x="5460000" y="4177000"/>
            <a:ext cx="5721600" cy="695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pl" sz="1200"/>
              <a:t>The Internet isn’t insecure. It may be unsecure.</a:t>
            </a:r>
            <a:endParaRPr sz="1200"/>
          </a:p>
          <a:p>
            <a:pPr indent="0" lvl="0" marL="0">
              <a:spcBef>
                <a:spcPts val="0"/>
              </a:spcBef>
              <a:spcAft>
                <a:spcPts val="0"/>
              </a:spcAft>
              <a:buNone/>
            </a:pPr>
            <a:r>
              <a:rPr lang="pl" sz="1200"/>
              <a:t>Insecurity is mental state. The users of</a:t>
            </a:r>
            <a:endParaRPr sz="1200"/>
          </a:p>
          <a:p>
            <a:pPr indent="0" lvl="0" marL="0">
              <a:spcBef>
                <a:spcPts val="0"/>
              </a:spcBef>
              <a:spcAft>
                <a:spcPts val="0"/>
              </a:spcAft>
              <a:buNone/>
            </a:pPr>
            <a:r>
              <a:rPr lang="pl" sz="1200"/>
              <a:t>the Internet may be insecure, and perhaps</a:t>
            </a:r>
            <a:endParaRPr sz="1200"/>
          </a:p>
          <a:p>
            <a:pPr indent="0" lvl="0" marL="0">
              <a:spcBef>
                <a:spcPts val="0"/>
              </a:spcBef>
              <a:spcAft>
                <a:spcPts val="0"/>
              </a:spcAft>
              <a:buNone/>
            </a:pPr>
            <a:r>
              <a:rPr lang="pl" sz="1200"/>
              <a:t>rightfully so……Simson Garfinkel</a:t>
            </a:r>
            <a:endParaRPr sz="1200"/>
          </a:p>
          <a:p>
            <a:pPr indent="0" lvl="0" marL="0">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6" name="Shape 336"/>
        <p:cNvGrpSpPr/>
        <p:nvPr/>
      </p:nvGrpSpPr>
      <p:grpSpPr>
        <a:xfrm>
          <a:off x="0" y="0"/>
          <a:ext cx="0" cy="0"/>
          <a:chOff x="0" y="0"/>
          <a:chExt cx="0" cy="0"/>
        </a:xfrm>
      </p:grpSpPr>
      <p:sp>
        <p:nvSpPr>
          <p:cNvPr id="337" name="Shape 337"/>
          <p:cNvSpPr txBox="1"/>
          <p:nvPr>
            <p:ph type="title"/>
          </p:nvPr>
        </p:nvSpPr>
        <p:spPr>
          <a:xfrm>
            <a:off x="1199225" y="691150"/>
            <a:ext cx="3672600" cy="999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pl" sz="2000"/>
              <a:t>How PGP works</a:t>
            </a:r>
            <a:endParaRPr sz="2000"/>
          </a:p>
          <a:p>
            <a:pPr indent="0" lvl="0" marL="0" rtl="0">
              <a:lnSpc>
                <a:spcPct val="115000"/>
              </a:lnSpc>
              <a:spcBef>
                <a:spcPts val="0"/>
              </a:spcBef>
              <a:spcAft>
                <a:spcPts val="1600"/>
              </a:spcAft>
              <a:buNone/>
            </a:pPr>
            <a:r>
              <a:rPr lang="pl" sz="1200">
                <a:solidFill>
                  <a:srgbClr val="4A4A4A"/>
                </a:solidFill>
                <a:highlight>
                  <a:srgbClr val="FFFFFF"/>
                </a:highlight>
                <a:latin typeface="Merriweather"/>
                <a:ea typeface="Merriweather"/>
                <a:cs typeface="Merriweather"/>
                <a:sym typeface="Merriweather"/>
              </a:rPr>
              <a:t>Public Key Cryptography infrastructure (PKI)</a:t>
            </a:r>
            <a:endParaRPr sz="2000"/>
          </a:p>
        </p:txBody>
      </p:sp>
      <p:sp>
        <p:nvSpPr>
          <p:cNvPr id="338" name="Shape 338"/>
          <p:cNvSpPr txBox="1"/>
          <p:nvPr/>
        </p:nvSpPr>
        <p:spPr>
          <a:xfrm>
            <a:off x="47250" y="1712625"/>
            <a:ext cx="4223700" cy="3362100"/>
          </a:xfrm>
          <a:prstGeom prst="rect">
            <a:avLst/>
          </a:prstGeom>
          <a:noFill/>
          <a:ln>
            <a:noFill/>
          </a:ln>
        </p:spPr>
        <p:txBody>
          <a:bodyPr anchorCtr="0" anchor="ctr" bIns="91425" lIns="91425" spcFirstLastPara="1" rIns="91425" wrap="square" tIns="91425">
            <a:noAutofit/>
          </a:bodyPr>
          <a:lstStyle/>
          <a:p>
            <a:pPr indent="0" lvl="0" marL="0" rtl="0">
              <a:lnSpc>
                <a:spcPct val="115000"/>
              </a:lnSpc>
              <a:spcBef>
                <a:spcPts val="0"/>
              </a:spcBef>
              <a:spcAft>
                <a:spcPts val="0"/>
              </a:spcAft>
              <a:buNone/>
            </a:pPr>
            <a:r>
              <a:rPr i="1" lang="pl" sz="1200">
                <a:latin typeface="Times New Roman"/>
                <a:ea typeface="Times New Roman"/>
                <a:cs typeface="Times New Roman"/>
                <a:sym typeface="Times New Roman"/>
              </a:rPr>
              <a:t>Is given key belongs really to the person stated in the key?</a:t>
            </a:r>
            <a:r>
              <a:rPr lang="pl"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a:p>
            <a:pPr indent="0" lvl="0" marL="0" rtl="0">
              <a:lnSpc>
                <a:spcPct val="115000"/>
              </a:lnSpc>
              <a:spcBef>
                <a:spcPts val="1500"/>
              </a:spcBef>
              <a:spcAft>
                <a:spcPts val="1500"/>
              </a:spcAft>
              <a:buNone/>
            </a:pPr>
            <a:r>
              <a:rPr lang="pl" sz="1200">
                <a:latin typeface="Times New Roman"/>
                <a:ea typeface="Times New Roman"/>
                <a:cs typeface="Times New Roman"/>
                <a:sym typeface="Times New Roman"/>
              </a:rPr>
              <a:t>PGP solves this problem, by creating a</a:t>
            </a:r>
            <a:r>
              <a:rPr b="1" lang="pl" sz="1200">
                <a:latin typeface="Times New Roman"/>
                <a:ea typeface="Times New Roman"/>
                <a:cs typeface="Times New Roman"/>
                <a:sym typeface="Times New Roman"/>
              </a:rPr>
              <a:t> circle of trust</a:t>
            </a:r>
            <a:r>
              <a:rPr lang="pl" sz="1200">
                <a:latin typeface="Times New Roman"/>
                <a:ea typeface="Times New Roman"/>
                <a:cs typeface="Times New Roman"/>
                <a:sym typeface="Times New Roman"/>
              </a:rPr>
              <a:t> among its users. Each user has an own keyring with public keys, and create certificate for each key in which specify how much he trust that this key is valid. PGP rely on trust relationships between regular users.</a:t>
            </a:r>
            <a:endParaRPr sz="1200">
              <a:latin typeface="Times New Roman"/>
              <a:ea typeface="Times New Roman"/>
              <a:cs typeface="Times New Roman"/>
              <a:sym typeface="Times New Roman"/>
            </a:endParaRPr>
          </a:p>
        </p:txBody>
      </p:sp>
      <p:pic>
        <p:nvPicPr>
          <p:cNvPr id="339" name="Shape 339"/>
          <p:cNvPicPr preferRelativeResize="0"/>
          <p:nvPr/>
        </p:nvPicPr>
        <p:blipFill>
          <a:blip r:embed="rId3">
            <a:alphaModFix/>
          </a:blip>
          <a:stretch>
            <a:fillRect/>
          </a:stretch>
        </p:blipFill>
        <p:spPr>
          <a:xfrm>
            <a:off x="4270950" y="1387288"/>
            <a:ext cx="4705350" cy="3343275"/>
          </a:xfrm>
          <a:prstGeom prst="rect">
            <a:avLst/>
          </a:prstGeom>
          <a:noFill/>
          <a:ln>
            <a:noFill/>
          </a:ln>
        </p:spPr>
      </p:pic>
      <p:sp>
        <p:nvSpPr>
          <p:cNvPr id="340" name="Shape 340"/>
          <p:cNvSpPr txBox="1"/>
          <p:nvPr/>
        </p:nvSpPr>
        <p:spPr>
          <a:xfrm>
            <a:off x="7007700" y="4695600"/>
            <a:ext cx="2136300" cy="4479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pl">
                <a:latin typeface="Comic Sans MS"/>
                <a:ea typeface="Comic Sans MS"/>
                <a:cs typeface="Comic Sans MS"/>
                <a:sym typeface="Comic Sans MS"/>
              </a:rPr>
              <a:t>Application layer protocols</a:t>
            </a:r>
            <a:endParaRPr>
              <a:latin typeface="Comic Sans MS"/>
              <a:ea typeface="Comic Sans MS"/>
              <a:cs typeface="Comic Sans MS"/>
              <a:sym typeface="Comic Sans M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4" name="Shape 344"/>
        <p:cNvGrpSpPr/>
        <p:nvPr/>
      </p:nvGrpSpPr>
      <p:grpSpPr>
        <a:xfrm>
          <a:off x="0" y="0"/>
          <a:ext cx="0" cy="0"/>
          <a:chOff x="0" y="0"/>
          <a:chExt cx="0" cy="0"/>
        </a:xfrm>
      </p:grpSpPr>
      <p:sp>
        <p:nvSpPr>
          <p:cNvPr id="345" name="Shape 345"/>
          <p:cNvSpPr txBox="1"/>
          <p:nvPr>
            <p:ph type="title"/>
          </p:nvPr>
        </p:nvSpPr>
        <p:spPr>
          <a:xfrm>
            <a:off x="1199225" y="691150"/>
            <a:ext cx="3672600" cy="999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pl" sz="2000"/>
              <a:t>How PGP works</a:t>
            </a:r>
            <a:endParaRPr sz="2000"/>
          </a:p>
          <a:p>
            <a:pPr indent="0" lvl="0" marL="0" rtl="0" algn="ctr">
              <a:lnSpc>
                <a:spcPct val="115000"/>
              </a:lnSpc>
              <a:spcBef>
                <a:spcPts val="0"/>
              </a:spcBef>
              <a:spcAft>
                <a:spcPts val="1600"/>
              </a:spcAft>
              <a:buNone/>
            </a:pPr>
            <a:r>
              <a:rPr lang="pl" sz="1200">
                <a:solidFill>
                  <a:srgbClr val="4A4A4A"/>
                </a:solidFill>
                <a:highlight>
                  <a:srgbClr val="FFFFFF"/>
                </a:highlight>
                <a:latin typeface="Merriweather"/>
                <a:ea typeface="Merriweather"/>
                <a:cs typeface="Merriweather"/>
                <a:sym typeface="Merriweather"/>
              </a:rPr>
              <a:t>Best practices</a:t>
            </a:r>
            <a:endParaRPr sz="2000"/>
          </a:p>
        </p:txBody>
      </p:sp>
      <p:sp>
        <p:nvSpPr>
          <p:cNvPr id="346" name="Shape 346"/>
          <p:cNvSpPr txBox="1"/>
          <p:nvPr/>
        </p:nvSpPr>
        <p:spPr>
          <a:xfrm>
            <a:off x="47250" y="1712625"/>
            <a:ext cx="5499000" cy="3362100"/>
          </a:xfrm>
          <a:prstGeom prst="rect">
            <a:avLst/>
          </a:prstGeom>
          <a:noFill/>
          <a:ln>
            <a:noFill/>
          </a:ln>
        </p:spPr>
        <p:txBody>
          <a:bodyPr anchorCtr="0" anchor="ctr" bIns="91425" lIns="91425" spcFirstLastPara="1" rIns="91425" wrap="square" tIns="91425">
            <a:noAutofit/>
          </a:bodyPr>
          <a:lstStyle/>
          <a:p>
            <a:pPr indent="-317500" lvl="0" marL="457200" rtl="0">
              <a:lnSpc>
                <a:spcPct val="115000"/>
              </a:lnSpc>
              <a:spcBef>
                <a:spcPts val="0"/>
              </a:spcBef>
              <a:spcAft>
                <a:spcPts val="0"/>
              </a:spcAft>
              <a:buSzPts val="1400"/>
              <a:buChar char="●"/>
            </a:pPr>
            <a:r>
              <a:rPr lang="pl"/>
              <a:t>Do not blindly trust keys from public servers</a:t>
            </a:r>
            <a:endParaRPr/>
          </a:p>
          <a:p>
            <a:pPr indent="-317500" lvl="0" marL="457200" rtl="0">
              <a:lnSpc>
                <a:spcPct val="115000"/>
              </a:lnSpc>
              <a:spcBef>
                <a:spcPts val="0"/>
              </a:spcBef>
              <a:spcAft>
                <a:spcPts val="0"/>
              </a:spcAft>
              <a:buSzPts val="1400"/>
              <a:buChar char="●"/>
            </a:pPr>
            <a:r>
              <a:rPr lang="pl"/>
              <a:t>Have a strong private key </a:t>
            </a:r>
            <a:endParaRPr/>
          </a:p>
          <a:p>
            <a:pPr indent="0" lvl="0" marL="457200" rtl="0">
              <a:lnSpc>
                <a:spcPct val="115000"/>
              </a:lnSpc>
              <a:spcBef>
                <a:spcPts val="1100"/>
              </a:spcBef>
              <a:spcAft>
                <a:spcPts val="0"/>
              </a:spcAft>
              <a:buNone/>
            </a:pPr>
            <a:r>
              <a:rPr lang="pl">
                <a:highlight>
                  <a:srgbClr val="FFFFFF"/>
                </a:highlight>
              </a:rPr>
              <a:t>2048 and 4096 bit long RSA numbers are considered as reasonable for long term secure systems</a:t>
            </a:r>
            <a:endParaRPr>
              <a:highlight>
                <a:srgbClr val="FFFFFF"/>
              </a:highlight>
            </a:endParaRPr>
          </a:p>
          <a:p>
            <a:pPr indent="-317500" lvl="0" marL="457200" rtl="0">
              <a:lnSpc>
                <a:spcPct val="115000"/>
              </a:lnSpc>
              <a:spcBef>
                <a:spcPts val="1100"/>
              </a:spcBef>
              <a:spcAft>
                <a:spcPts val="0"/>
              </a:spcAft>
              <a:buSzPts val="1400"/>
              <a:buChar char="●"/>
            </a:pPr>
            <a:r>
              <a:rPr lang="pl"/>
              <a:t>Use an expiration date</a:t>
            </a:r>
            <a:endParaRPr>
              <a:highlight>
                <a:srgbClr val="FFFFFF"/>
              </a:highlight>
            </a:endParaRPr>
          </a:p>
          <a:p>
            <a:pPr indent="-317500" lvl="0" marL="457200" rtl="0">
              <a:lnSpc>
                <a:spcPct val="115000"/>
              </a:lnSpc>
              <a:spcBef>
                <a:spcPts val="0"/>
              </a:spcBef>
              <a:spcAft>
                <a:spcPts val="0"/>
              </a:spcAft>
              <a:buSzPts val="1400"/>
              <a:buChar char="●"/>
            </a:pPr>
            <a:r>
              <a:rPr lang="pl"/>
              <a:t>Replying to an encrypted email, sent items and drafts</a:t>
            </a:r>
            <a:endParaRPr/>
          </a:p>
          <a:p>
            <a:pPr indent="0" lvl="0" marL="457200" rtl="0">
              <a:lnSpc>
                <a:spcPct val="115000"/>
              </a:lnSpc>
              <a:spcBef>
                <a:spcPts val="1100"/>
              </a:spcBef>
              <a:spcAft>
                <a:spcPts val="0"/>
              </a:spcAft>
              <a:buNone/>
            </a:pPr>
            <a:r>
              <a:t/>
            </a:r>
            <a:endParaRPr sz="1050">
              <a:solidFill>
                <a:srgbClr val="111111"/>
              </a:solidFill>
              <a:highlight>
                <a:srgbClr val="FFFFFF"/>
              </a:highlight>
              <a:latin typeface="Roboto"/>
              <a:ea typeface="Roboto"/>
              <a:cs typeface="Roboto"/>
              <a:sym typeface="Roboto"/>
            </a:endParaRPr>
          </a:p>
          <a:p>
            <a:pPr indent="0" lvl="0" marL="0" rtl="0">
              <a:lnSpc>
                <a:spcPct val="115000"/>
              </a:lnSpc>
              <a:spcBef>
                <a:spcPts val="1100"/>
              </a:spcBef>
              <a:spcAft>
                <a:spcPts val="0"/>
              </a:spcAft>
              <a:buNone/>
            </a:pPr>
            <a:r>
              <a:t/>
            </a:r>
            <a:endParaRPr sz="1050">
              <a:solidFill>
                <a:srgbClr val="111111"/>
              </a:solidFill>
              <a:highlight>
                <a:srgbClr val="FFFFFF"/>
              </a:highlight>
              <a:latin typeface="Roboto"/>
              <a:ea typeface="Roboto"/>
              <a:cs typeface="Roboto"/>
              <a:sym typeface="Roboto"/>
            </a:endParaRPr>
          </a:p>
          <a:p>
            <a:pPr indent="0" lvl="0" marL="0" rtl="0">
              <a:lnSpc>
                <a:spcPct val="115000"/>
              </a:lnSpc>
              <a:spcBef>
                <a:spcPts val="1100"/>
              </a:spcBef>
              <a:spcAft>
                <a:spcPts val="1500"/>
              </a:spcAft>
              <a:buNone/>
            </a:pPr>
            <a:r>
              <a:t/>
            </a:r>
            <a:endParaRPr sz="1200">
              <a:latin typeface="Times New Roman"/>
              <a:ea typeface="Times New Roman"/>
              <a:cs typeface="Times New Roman"/>
              <a:sym typeface="Times New Roman"/>
            </a:endParaRPr>
          </a:p>
        </p:txBody>
      </p:sp>
      <p:pic>
        <p:nvPicPr>
          <p:cNvPr id="347" name="Shape 347"/>
          <p:cNvPicPr preferRelativeResize="0"/>
          <p:nvPr/>
        </p:nvPicPr>
        <p:blipFill>
          <a:blip r:embed="rId3">
            <a:alphaModFix/>
          </a:blip>
          <a:stretch>
            <a:fillRect/>
          </a:stretch>
        </p:blipFill>
        <p:spPr>
          <a:xfrm>
            <a:off x="5801675" y="265750"/>
            <a:ext cx="3143250" cy="47244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1" name="Shape 351"/>
        <p:cNvGrpSpPr/>
        <p:nvPr/>
      </p:nvGrpSpPr>
      <p:grpSpPr>
        <a:xfrm>
          <a:off x="0" y="0"/>
          <a:ext cx="0" cy="0"/>
          <a:chOff x="0" y="0"/>
          <a:chExt cx="0" cy="0"/>
        </a:xfrm>
      </p:grpSpPr>
      <p:sp>
        <p:nvSpPr>
          <p:cNvPr id="352" name="Shape 352"/>
          <p:cNvSpPr txBox="1"/>
          <p:nvPr>
            <p:ph type="title"/>
          </p:nvPr>
        </p:nvSpPr>
        <p:spPr>
          <a:xfrm>
            <a:off x="1217950" y="739125"/>
            <a:ext cx="7313100" cy="1254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pl" sz="2100"/>
              <a:t>Secure/Multipurpose Internet Mail Extension (S/MIME)</a:t>
            </a:r>
            <a:endParaRPr sz="2100"/>
          </a:p>
        </p:txBody>
      </p:sp>
      <p:sp>
        <p:nvSpPr>
          <p:cNvPr id="353" name="Shape 353"/>
          <p:cNvSpPr txBox="1"/>
          <p:nvPr/>
        </p:nvSpPr>
        <p:spPr>
          <a:xfrm>
            <a:off x="374750" y="1021200"/>
            <a:ext cx="8806800" cy="3000000"/>
          </a:xfrm>
          <a:prstGeom prst="rect">
            <a:avLst/>
          </a:prstGeom>
          <a:noFill/>
          <a:ln>
            <a:noFill/>
          </a:ln>
        </p:spPr>
        <p:txBody>
          <a:bodyPr anchorCtr="0" anchor="ctr" bIns="91425" lIns="91425" spcFirstLastPara="1" rIns="91425" wrap="square" tIns="91425">
            <a:noAutofit/>
          </a:bodyPr>
          <a:lstStyle/>
          <a:p>
            <a:pPr indent="-317500" lvl="0" marL="457200" rtl="0">
              <a:spcBef>
                <a:spcPts val="0"/>
              </a:spcBef>
              <a:spcAft>
                <a:spcPts val="0"/>
              </a:spcAft>
              <a:buSzPts val="1400"/>
              <a:buChar char="●"/>
            </a:pPr>
            <a:r>
              <a:rPr lang="pl"/>
              <a:t>t</a:t>
            </a:r>
            <a:r>
              <a:rPr lang="pl"/>
              <a:t>ransfer of multimedia data including pictures, audio, and video,</a:t>
            </a:r>
            <a:endParaRPr/>
          </a:p>
          <a:p>
            <a:pPr indent="-317500" lvl="0" marL="457200" rtl="0">
              <a:spcBef>
                <a:spcPts val="0"/>
              </a:spcBef>
              <a:spcAft>
                <a:spcPts val="0"/>
              </a:spcAft>
              <a:buSzPts val="1400"/>
              <a:buChar char="●"/>
            </a:pPr>
            <a:r>
              <a:rPr lang="pl"/>
              <a:t>extends the protocols of Multipurpose Internet Mail Extensions (MIME) by adding digital signatures and encryption to them,</a:t>
            </a:r>
            <a:endParaRPr/>
          </a:p>
          <a:p>
            <a:pPr indent="-317500" lvl="0" marL="457200" rtl="0">
              <a:spcBef>
                <a:spcPts val="0"/>
              </a:spcBef>
              <a:spcAft>
                <a:spcPts val="0"/>
              </a:spcAft>
              <a:buSzPts val="1400"/>
              <a:buChar char="●"/>
            </a:pPr>
            <a:r>
              <a:rPr lang="pl">
                <a:highlight>
                  <a:srgbClr val="FFFFFF"/>
                </a:highlight>
              </a:rPr>
              <a:t>based on asymmetric cryptography that uses a pair keys to operate – a public key and a private key,</a:t>
            </a:r>
            <a:endParaRPr>
              <a:highlight>
                <a:srgbClr val="FFFFFF"/>
              </a:highlight>
            </a:endParaRPr>
          </a:p>
          <a:p>
            <a:pPr indent="0" lvl="0" marL="0" rtl="0">
              <a:spcBef>
                <a:spcPts val="0"/>
              </a:spcBef>
              <a:spcAft>
                <a:spcPts val="0"/>
              </a:spcAft>
              <a:buNone/>
            </a:pPr>
            <a:r>
              <a:t/>
            </a:r>
            <a:endParaRPr/>
          </a:p>
        </p:txBody>
      </p:sp>
      <p:sp>
        <p:nvSpPr>
          <p:cNvPr id="354" name="Shape 354"/>
          <p:cNvSpPr txBox="1"/>
          <p:nvPr/>
        </p:nvSpPr>
        <p:spPr>
          <a:xfrm>
            <a:off x="7007700" y="4695600"/>
            <a:ext cx="2136300" cy="4479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pl">
                <a:latin typeface="Comic Sans MS"/>
                <a:ea typeface="Comic Sans MS"/>
                <a:cs typeface="Comic Sans MS"/>
                <a:sym typeface="Comic Sans MS"/>
              </a:rPr>
              <a:t>Application layer protocols</a:t>
            </a:r>
            <a:endParaRPr>
              <a:latin typeface="Comic Sans MS"/>
              <a:ea typeface="Comic Sans MS"/>
              <a:cs typeface="Comic Sans MS"/>
              <a:sym typeface="Comic Sans M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8" name="Shape 358"/>
        <p:cNvGrpSpPr/>
        <p:nvPr/>
      </p:nvGrpSpPr>
      <p:grpSpPr>
        <a:xfrm>
          <a:off x="0" y="0"/>
          <a:ext cx="0" cy="0"/>
          <a:chOff x="0" y="0"/>
          <a:chExt cx="0" cy="0"/>
        </a:xfrm>
      </p:grpSpPr>
      <p:sp>
        <p:nvSpPr>
          <p:cNvPr id="359" name="Shape 359"/>
          <p:cNvSpPr txBox="1"/>
          <p:nvPr>
            <p:ph idx="1" type="body"/>
          </p:nvPr>
        </p:nvSpPr>
        <p:spPr>
          <a:xfrm>
            <a:off x="1303800" y="1478400"/>
            <a:ext cx="7030500" cy="3053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pl" sz="1400">
                <a:solidFill>
                  <a:srgbClr val="000000"/>
                </a:solidFill>
                <a:highlight>
                  <a:srgbClr val="FFFFFF"/>
                </a:highlight>
                <a:latin typeface="Arial"/>
                <a:ea typeface="Arial"/>
                <a:cs typeface="Arial"/>
                <a:sym typeface="Arial"/>
              </a:rPr>
              <a:t>E</a:t>
            </a:r>
            <a:r>
              <a:rPr lang="pl" sz="1400">
                <a:solidFill>
                  <a:srgbClr val="000000"/>
                </a:solidFill>
                <a:highlight>
                  <a:srgbClr val="FFFFFF"/>
                </a:highlight>
                <a:latin typeface="Arial"/>
                <a:ea typeface="Arial"/>
                <a:cs typeface="Arial"/>
                <a:sym typeface="Arial"/>
              </a:rPr>
              <a:t>ncryption and signing process is similar to PGP. It is based on asymmetric cryptography and digital signature.</a:t>
            </a:r>
            <a:endParaRPr sz="1400">
              <a:solidFill>
                <a:srgbClr val="000000"/>
              </a:solidFill>
              <a:highlight>
                <a:srgbClr val="FFFFFF"/>
              </a:highlight>
              <a:latin typeface="Arial"/>
              <a:ea typeface="Arial"/>
              <a:cs typeface="Arial"/>
              <a:sym typeface="Arial"/>
            </a:endParaRPr>
          </a:p>
          <a:p>
            <a:pPr indent="0" lvl="0" marL="0">
              <a:spcBef>
                <a:spcPts val="1600"/>
              </a:spcBef>
              <a:spcAft>
                <a:spcPts val="0"/>
              </a:spcAft>
              <a:buNone/>
            </a:pPr>
            <a:r>
              <a:rPr lang="pl" sz="1400">
                <a:solidFill>
                  <a:srgbClr val="000000"/>
                </a:solidFill>
                <a:highlight>
                  <a:srgbClr val="FFFFFF"/>
                </a:highlight>
                <a:latin typeface="Arial"/>
                <a:ea typeface="Arial"/>
                <a:cs typeface="Arial"/>
                <a:sym typeface="Arial"/>
              </a:rPr>
              <a:t>The biggest difference is in Public Key Cryptography infrastructure (PKI).  PKI has two implementations:</a:t>
            </a:r>
            <a:endParaRPr sz="1400">
              <a:solidFill>
                <a:srgbClr val="000000"/>
              </a:solidFill>
              <a:highlight>
                <a:srgbClr val="FFFFFF"/>
              </a:highlight>
              <a:latin typeface="Arial"/>
              <a:ea typeface="Arial"/>
              <a:cs typeface="Arial"/>
              <a:sym typeface="Arial"/>
            </a:endParaRPr>
          </a:p>
          <a:p>
            <a:pPr indent="0" lvl="0" marL="0">
              <a:spcBef>
                <a:spcPts val="1600"/>
              </a:spcBef>
              <a:spcAft>
                <a:spcPts val="0"/>
              </a:spcAft>
              <a:buNone/>
            </a:pPr>
            <a:r>
              <a:rPr lang="pl" sz="1400">
                <a:solidFill>
                  <a:srgbClr val="000000"/>
                </a:solidFill>
                <a:highlight>
                  <a:srgbClr val="FFFFFF"/>
                </a:highlight>
                <a:latin typeface="Arial"/>
                <a:ea typeface="Arial"/>
                <a:cs typeface="Arial"/>
                <a:sym typeface="Arial"/>
              </a:rPr>
              <a:t>One rely on trust relationships between regular users as it is implemented in PGP. </a:t>
            </a:r>
            <a:endParaRPr sz="1400">
              <a:solidFill>
                <a:srgbClr val="000000"/>
              </a:solidFill>
              <a:highlight>
                <a:srgbClr val="FFFFFF"/>
              </a:highlight>
              <a:latin typeface="Arial"/>
              <a:ea typeface="Arial"/>
              <a:cs typeface="Arial"/>
              <a:sym typeface="Arial"/>
            </a:endParaRPr>
          </a:p>
          <a:p>
            <a:pPr indent="0" lvl="0" marL="0" rtl="0">
              <a:spcBef>
                <a:spcPts val="1600"/>
              </a:spcBef>
              <a:spcAft>
                <a:spcPts val="1600"/>
              </a:spcAft>
              <a:buNone/>
            </a:pPr>
            <a:r>
              <a:rPr lang="pl" sz="1400">
                <a:solidFill>
                  <a:srgbClr val="000000"/>
                </a:solidFill>
                <a:highlight>
                  <a:srgbClr val="FFFFFF"/>
                </a:highlight>
                <a:latin typeface="Arial"/>
                <a:ea typeface="Arial"/>
                <a:cs typeface="Arial"/>
                <a:sym typeface="Arial"/>
              </a:rPr>
              <a:t>Second one is done using certificates and certificate authorities (CAs). And it is implemented in S/MIME.</a:t>
            </a:r>
            <a:endParaRPr sz="1400">
              <a:solidFill>
                <a:srgbClr val="000000"/>
              </a:solidFill>
              <a:latin typeface="Arial"/>
              <a:ea typeface="Arial"/>
              <a:cs typeface="Arial"/>
              <a:sym typeface="Arial"/>
            </a:endParaRPr>
          </a:p>
        </p:txBody>
      </p:sp>
      <p:sp>
        <p:nvSpPr>
          <p:cNvPr id="360" name="Shape 360"/>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pl"/>
              <a:t>How S/MIME works</a:t>
            </a:r>
            <a:endParaRPr/>
          </a:p>
        </p:txBody>
      </p:sp>
      <p:sp>
        <p:nvSpPr>
          <p:cNvPr id="361" name="Shape 361"/>
          <p:cNvSpPr txBox="1"/>
          <p:nvPr/>
        </p:nvSpPr>
        <p:spPr>
          <a:xfrm>
            <a:off x="7007700" y="4695600"/>
            <a:ext cx="2136300" cy="4479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pl">
                <a:latin typeface="Comic Sans MS"/>
                <a:ea typeface="Comic Sans MS"/>
                <a:cs typeface="Comic Sans MS"/>
                <a:sym typeface="Comic Sans MS"/>
              </a:rPr>
              <a:t>Application layer protocols</a:t>
            </a:r>
            <a:endParaRPr>
              <a:latin typeface="Comic Sans MS"/>
              <a:ea typeface="Comic Sans MS"/>
              <a:cs typeface="Comic Sans MS"/>
              <a:sym typeface="Comic Sans M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5" name="Shape 365"/>
        <p:cNvGrpSpPr/>
        <p:nvPr/>
      </p:nvGrpSpPr>
      <p:grpSpPr>
        <a:xfrm>
          <a:off x="0" y="0"/>
          <a:ext cx="0" cy="0"/>
          <a:chOff x="0" y="0"/>
          <a:chExt cx="0" cy="0"/>
        </a:xfrm>
      </p:grpSpPr>
      <p:sp>
        <p:nvSpPr>
          <p:cNvPr id="366" name="Shape 366"/>
          <p:cNvSpPr txBox="1"/>
          <p:nvPr>
            <p:ph idx="1" type="body"/>
          </p:nvPr>
        </p:nvSpPr>
        <p:spPr>
          <a:xfrm>
            <a:off x="282600" y="1642200"/>
            <a:ext cx="3577500" cy="3053400"/>
          </a:xfrm>
          <a:prstGeom prst="rect">
            <a:avLst/>
          </a:prstGeom>
        </p:spPr>
        <p:txBody>
          <a:bodyPr anchorCtr="0" anchor="t" bIns="91425" lIns="91425" spcFirstLastPara="1" rIns="91425" wrap="square" tIns="91425">
            <a:noAutofit/>
          </a:bodyPr>
          <a:lstStyle/>
          <a:p>
            <a:pPr indent="-317500" lvl="0" marL="457200">
              <a:spcBef>
                <a:spcPts val="0"/>
              </a:spcBef>
              <a:spcAft>
                <a:spcPts val="0"/>
              </a:spcAft>
              <a:buClr>
                <a:srgbClr val="000000"/>
              </a:buClr>
              <a:buSzPts val="1400"/>
              <a:buFont typeface="Arial"/>
              <a:buChar char="●"/>
            </a:pPr>
            <a:r>
              <a:rPr lang="pl" sz="1400">
                <a:solidFill>
                  <a:srgbClr val="000000"/>
                </a:solidFill>
                <a:highlight>
                  <a:srgbClr val="FFFFFF"/>
                </a:highlight>
                <a:latin typeface="Arial"/>
                <a:ea typeface="Arial"/>
                <a:cs typeface="Arial"/>
                <a:sym typeface="Arial"/>
              </a:rPr>
              <a:t>S/MIME certificates is digital ID, which has to be create by certificate authority (CA),</a:t>
            </a:r>
            <a:endParaRPr sz="1400">
              <a:solidFill>
                <a:srgbClr val="000000"/>
              </a:solidFill>
              <a:highlight>
                <a:srgbClr val="FFFFFF"/>
              </a:highlight>
              <a:latin typeface="Arial"/>
              <a:ea typeface="Arial"/>
              <a:cs typeface="Arial"/>
              <a:sym typeface="Arial"/>
            </a:endParaRPr>
          </a:p>
          <a:p>
            <a:pPr indent="-317500" lvl="0" marL="457200">
              <a:spcBef>
                <a:spcPts val="0"/>
              </a:spcBef>
              <a:spcAft>
                <a:spcPts val="0"/>
              </a:spcAft>
              <a:buClr>
                <a:srgbClr val="000000"/>
              </a:buClr>
              <a:buSzPts val="1400"/>
              <a:buFont typeface="Arial"/>
              <a:buChar char="●"/>
            </a:pPr>
            <a:r>
              <a:rPr lang="pl" sz="1400">
                <a:solidFill>
                  <a:srgbClr val="000000"/>
                </a:solidFill>
                <a:highlight>
                  <a:srgbClr val="FFFFFF"/>
                </a:highlight>
                <a:latin typeface="Arial"/>
                <a:ea typeface="Arial"/>
                <a:cs typeface="Arial"/>
                <a:sym typeface="Arial"/>
              </a:rPr>
              <a:t>certificate has public, private key and unique id of the owner of certificate,</a:t>
            </a:r>
            <a:endParaRPr sz="1400">
              <a:solidFill>
                <a:srgbClr val="000000"/>
              </a:solidFill>
              <a:highlight>
                <a:srgbClr val="FFFFFF"/>
              </a:highlight>
              <a:latin typeface="Arial"/>
              <a:ea typeface="Arial"/>
              <a:cs typeface="Arial"/>
              <a:sym typeface="Arial"/>
            </a:endParaRPr>
          </a:p>
          <a:p>
            <a:pPr indent="-317500" lvl="0" marL="457200">
              <a:spcBef>
                <a:spcPts val="0"/>
              </a:spcBef>
              <a:spcAft>
                <a:spcPts val="0"/>
              </a:spcAft>
              <a:buClr>
                <a:srgbClr val="000000"/>
              </a:buClr>
              <a:buSzPts val="1400"/>
              <a:buFont typeface="Arial"/>
              <a:buChar char="●"/>
            </a:pPr>
            <a:r>
              <a:rPr lang="pl" sz="1400">
                <a:solidFill>
                  <a:srgbClr val="000000"/>
                </a:solidFill>
                <a:highlight>
                  <a:srgbClr val="FFFFFF"/>
                </a:highlight>
                <a:latin typeface="Arial"/>
                <a:ea typeface="Arial"/>
                <a:cs typeface="Arial"/>
                <a:sym typeface="Arial"/>
              </a:rPr>
              <a:t>it forms centralized web of trust,</a:t>
            </a:r>
            <a:endParaRPr sz="1400">
              <a:solidFill>
                <a:srgbClr val="000000"/>
              </a:solidFill>
              <a:highlight>
                <a:srgbClr val="FFFFFF"/>
              </a:highlight>
              <a:latin typeface="Arial"/>
              <a:ea typeface="Arial"/>
              <a:cs typeface="Arial"/>
              <a:sym typeface="Arial"/>
            </a:endParaRPr>
          </a:p>
          <a:p>
            <a:pPr indent="-317500" lvl="0" marL="457200" rtl="0">
              <a:spcBef>
                <a:spcPts val="0"/>
              </a:spcBef>
              <a:spcAft>
                <a:spcPts val="0"/>
              </a:spcAft>
              <a:buClr>
                <a:srgbClr val="000000"/>
              </a:buClr>
              <a:buSzPts val="1400"/>
              <a:buFont typeface="Arial"/>
              <a:buChar char="●"/>
            </a:pPr>
            <a:r>
              <a:rPr lang="pl" sz="1400">
                <a:solidFill>
                  <a:srgbClr val="000000"/>
                </a:solidFill>
                <a:highlight>
                  <a:srgbClr val="FFFFFF"/>
                </a:highlight>
                <a:latin typeface="Arial"/>
                <a:ea typeface="Arial"/>
                <a:cs typeface="Arial"/>
                <a:sym typeface="Arial"/>
              </a:rPr>
              <a:t>S/MIME is mostly used inside of corporations. </a:t>
            </a:r>
            <a:r>
              <a:rPr lang="pl" sz="1400">
                <a:solidFill>
                  <a:srgbClr val="000000"/>
                </a:solidFill>
                <a:highlight>
                  <a:srgbClr val="FFFFFF"/>
                </a:highlight>
                <a:latin typeface="Arial"/>
                <a:ea typeface="Arial"/>
                <a:cs typeface="Arial"/>
                <a:sym typeface="Arial"/>
              </a:rPr>
              <a:t>It is best suited for structured organizational hierarchies with an implicitly trusted authority that vouches for all issued certificates (every company can create its own CA)</a:t>
            </a:r>
            <a:endParaRPr sz="1400">
              <a:solidFill>
                <a:srgbClr val="000000"/>
              </a:solidFill>
              <a:highlight>
                <a:srgbClr val="FFFFFF"/>
              </a:highlight>
              <a:latin typeface="Arial"/>
              <a:ea typeface="Arial"/>
              <a:cs typeface="Arial"/>
              <a:sym typeface="Arial"/>
            </a:endParaRPr>
          </a:p>
        </p:txBody>
      </p:sp>
      <p:sp>
        <p:nvSpPr>
          <p:cNvPr id="367" name="Shape 367"/>
          <p:cNvSpPr txBox="1"/>
          <p:nvPr>
            <p:ph type="title"/>
          </p:nvPr>
        </p:nvSpPr>
        <p:spPr>
          <a:xfrm>
            <a:off x="1380000" y="598575"/>
            <a:ext cx="7030500" cy="8799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pl"/>
              <a:t>How S/MIME works</a:t>
            </a:r>
            <a:endParaRPr/>
          </a:p>
          <a:p>
            <a:pPr indent="0" lvl="0" marL="0" rtl="0">
              <a:lnSpc>
                <a:spcPct val="115000"/>
              </a:lnSpc>
              <a:spcBef>
                <a:spcPts val="0"/>
              </a:spcBef>
              <a:spcAft>
                <a:spcPts val="1600"/>
              </a:spcAft>
              <a:buNone/>
            </a:pPr>
            <a:r>
              <a:rPr lang="pl" sz="1200">
                <a:solidFill>
                  <a:srgbClr val="4A4A4A"/>
                </a:solidFill>
                <a:highlight>
                  <a:srgbClr val="FFFFFF"/>
                </a:highlight>
                <a:latin typeface="Merriweather"/>
                <a:ea typeface="Merriweather"/>
                <a:cs typeface="Merriweather"/>
                <a:sym typeface="Merriweather"/>
              </a:rPr>
              <a:t>Public Key Cryptography infrastructure (PKI)</a:t>
            </a:r>
            <a:endParaRPr/>
          </a:p>
        </p:txBody>
      </p:sp>
      <p:sp>
        <p:nvSpPr>
          <p:cNvPr id="368" name="Shape 368"/>
          <p:cNvSpPr txBox="1"/>
          <p:nvPr/>
        </p:nvSpPr>
        <p:spPr>
          <a:xfrm>
            <a:off x="7007700" y="4695600"/>
            <a:ext cx="2136300" cy="4479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pl">
                <a:latin typeface="Comic Sans MS"/>
                <a:ea typeface="Comic Sans MS"/>
                <a:cs typeface="Comic Sans MS"/>
                <a:sym typeface="Comic Sans MS"/>
              </a:rPr>
              <a:t>Application layer protocols</a:t>
            </a:r>
            <a:endParaRPr>
              <a:latin typeface="Comic Sans MS"/>
              <a:ea typeface="Comic Sans MS"/>
              <a:cs typeface="Comic Sans MS"/>
              <a:sym typeface="Comic Sans MS"/>
            </a:endParaRPr>
          </a:p>
        </p:txBody>
      </p:sp>
      <p:pic>
        <p:nvPicPr>
          <p:cNvPr id="369" name="Shape 369"/>
          <p:cNvPicPr preferRelativeResize="0"/>
          <p:nvPr/>
        </p:nvPicPr>
        <p:blipFill>
          <a:blip r:embed="rId3">
            <a:alphaModFix/>
          </a:blip>
          <a:stretch>
            <a:fillRect/>
          </a:stretch>
        </p:blipFill>
        <p:spPr>
          <a:xfrm>
            <a:off x="3860100" y="1478475"/>
            <a:ext cx="5280924" cy="274282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3" name="Shape 373"/>
        <p:cNvGrpSpPr/>
        <p:nvPr/>
      </p:nvGrpSpPr>
      <p:grpSpPr>
        <a:xfrm>
          <a:off x="0" y="0"/>
          <a:ext cx="0" cy="0"/>
          <a:chOff x="0" y="0"/>
          <a:chExt cx="0" cy="0"/>
        </a:xfrm>
      </p:grpSpPr>
      <p:sp>
        <p:nvSpPr>
          <p:cNvPr id="374" name="Shape 374"/>
          <p:cNvSpPr txBox="1"/>
          <p:nvPr>
            <p:ph idx="1" type="body"/>
          </p:nvPr>
        </p:nvSpPr>
        <p:spPr>
          <a:xfrm>
            <a:off x="252950" y="1253550"/>
            <a:ext cx="8081400" cy="3278100"/>
          </a:xfrm>
          <a:prstGeom prst="rect">
            <a:avLst/>
          </a:prstGeom>
        </p:spPr>
        <p:txBody>
          <a:bodyPr anchorCtr="0" anchor="t" bIns="91425" lIns="91425" spcFirstLastPara="1" rIns="91425" wrap="square" tIns="91425">
            <a:noAutofit/>
          </a:bodyPr>
          <a:lstStyle/>
          <a:p>
            <a:pPr indent="0" lvl="0" marL="0" rtl="0">
              <a:lnSpc>
                <a:spcPct val="150000"/>
              </a:lnSpc>
              <a:spcBef>
                <a:spcPts val="0"/>
              </a:spcBef>
              <a:spcAft>
                <a:spcPts val="0"/>
              </a:spcAft>
              <a:buNone/>
            </a:pPr>
            <a:r>
              <a:rPr b="1" lang="pl" sz="1200">
                <a:solidFill>
                  <a:srgbClr val="000000"/>
                </a:solidFill>
                <a:latin typeface="Arial"/>
                <a:ea typeface="Arial"/>
                <a:cs typeface="Arial"/>
                <a:sym typeface="Arial"/>
              </a:rPr>
              <a:t>There are 3 types of CA certificates:</a:t>
            </a:r>
            <a:endParaRPr b="1" sz="1200">
              <a:solidFill>
                <a:srgbClr val="000000"/>
              </a:solidFill>
              <a:latin typeface="Arial"/>
              <a:ea typeface="Arial"/>
              <a:cs typeface="Arial"/>
              <a:sym typeface="Arial"/>
            </a:endParaRPr>
          </a:p>
          <a:p>
            <a:pPr indent="-304800" lvl="0" marL="457200" rtl="0">
              <a:lnSpc>
                <a:spcPct val="125000"/>
              </a:lnSpc>
              <a:spcBef>
                <a:spcPts val="1900"/>
              </a:spcBef>
              <a:spcAft>
                <a:spcPts val="0"/>
              </a:spcAft>
              <a:buClr>
                <a:srgbClr val="000000"/>
              </a:buClr>
              <a:buSzPts val="1200"/>
              <a:buFont typeface="Arial"/>
              <a:buChar char="●"/>
            </a:pPr>
            <a:r>
              <a:rPr lang="pl" sz="1200">
                <a:solidFill>
                  <a:srgbClr val="000000"/>
                </a:solidFill>
                <a:highlight>
                  <a:srgbClr val="FFFFFF"/>
                </a:highlight>
                <a:latin typeface="Arial"/>
                <a:ea typeface="Arial"/>
                <a:cs typeface="Arial"/>
                <a:sym typeface="Arial"/>
              </a:rPr>
              <a:t>Free Self-signed certificate </a:t>
            </a:r>
            <a:endParaRPr sz="1200">
              <a:solidFill>
                <a:srgbClr val="000000"/>
              </a:solidFill>
              <a:highlight>
                <a:srgbClr val="FFFFFF"/>
              </a:highlight>
              <a:latin typeface="Arial"/>
              <a:ea typeface="Arial"/>
              <a:cs typeface="Arial"/>
              <a:sym typeface="Arial"/>
            </a:endParaRPr>
          </a:p>
          <a:p>
            <a:pPr indent="-304800" lvl="0" marL="457200" rtl="0">
              <a:lnSpc>
                <a:spcPct val="125000"/>
              </a:lnSpc>
              <a:spcBef>
                <a:spcPts val="0"/>
              </a:spcBef>
              <a:spcAft>
                <a:spcPts val="0"/>
              </a:spcAft>
              <a:buClr>
                <a:srgbClr val="000000"/>
              </a:buClr>
              <a:buSzPts val="1200"/>
              <a:buFont typeface="Arial"/>
              <a:buChar char="●"/>
            </a:pPr>
            <a:r>
              <a:rPr lang="pl" sz="1200">
                <a:solidFill>
                  <a:srgbClr val="000000"/>
                </a:solidFill>
                <a:highlight>
                  <a:srgbClr val="FFFFFF"/>
                </a:highlight>
                <a:latin typeface="Arial"/>
                <a:ea typeface="Arial"/>
                <a:cs typeface="Arial"/>
                <a:sym typeface="Arial"/>
              </a:rPr>
              <a:t>Free Let's Encrypt SSL certificates </a:t>
            </a:r>
            <a:endParaRPr sz="1200">
              <a:solidFill>
                <a:srgbClr val="000000"/>
              </a:solidFill>
              <a:highlight>
                <a:srgbClr val="FFFFFF"/>
              </a:highlight>
              <a:latin typeface="Arial"/>
              <a:ea typeface="Arial"/>
              <a:cs typeface="Arial"/>
              <a:sym typeface="Arial"/>
            </a:endParaRPr>
          </a:p>
          <a:p>
            <a:pPr indent="-304800" lvl="0" marL="457200" rtl="0">
              <a:lnSpc>
                <a:spcPct val="125000"/>
              </a:lnSpc>
              <a:spcBef>
                <a:spcPts val="0"/>
              </a:spcBef>
              <a:spcAft>
                <a:spcPts val="0"/>
              </a:spcAft>
              <a:buClr>
                <a:srgbClr val="000000"/>
              </a:buClr>
              <a:buSzPts val="1200"/>
              <a:buFont typeface="Arial"/>
              <a:buChar char="●"/>
            </a:pPr>
            <a:r>
              <a:rPr lang="pl" sz="1200">
                <a:solidFill>
                  <a:srgbClr val="000000"/>
                </a:solidFill>
                <a:highlight>
                  <a:srgbClr val="FFFFFF"/>
                </a:highlight>
                <a:latin typeface="Arial"/>
                <a:ea typeface="Arial"/>
                <a:cs typeface="Arial"/>
                <a:sym typeface="Arial"/>
              </a:rPr>
              <a:t>Paid Professionally-signed certificate ($15/year) </a:t>
            </a:r>
            <a:endParaRPr sz="1200">
              <a:solidFill>
                <a:srgbClr val="000000"/>
              </a:solidFill>
              <a:highlight>
                <a:srgbClr val="FFFFFF"/>
              </a:highlight>
              <a:latin typeface="Arial"/>
              <a:ea typeface="Arial"/>
              <a:cs typeface="Arial"/>
              <a:sym typeface="Arial"/>
            </a:endParaRPr>
          </a:p>
          <a:p>
            <a:pPr indent="0" lvl="0" marL="0" rtl="0">
              <a:lnSpc>
                <a:spcPct val="125000"/>
              </a:lnSpc>
              <a:spcBef>
                <a:spcPts val="0"/>
              </a:spcBef>
              <a:spcAft>
                <a:spcPts val="0"/>
              </a:spcAft>
              <a:buNone/>
            </a:pPr>
            <a:r>
              <a:t/>
            </a:r>
            <a:endParaRPr b="1" sz="1200">
              <a:solidFill>
                <a:srgbClr val="000000"/>
              </a:solidFill>
              <a:highlight>
                <a:srgbClr val="FFFFFF"/>
              </a:highlight>
              <a:latin typeface="Arial"/>
              <a:ea typeface="Arial"/>
              <a:cs typeface="Arial"/>
              <a:sym typeface="Arial"/>
            </a:endParaRPr>
          </a:p>
          <a:p>
            <a:pPr indent="0" lvl="0" marL="0" rtl="0">
              <a:lnSpc>
                <a:spcPct val="150000"/>
              </a:lnSpc>
              <a:spcBef>
                <a:spcPts val="0"/>
              </a:spcBef>
              <a:spcAft>
                <a:spcPts val="0"/>
              </a:spcAft>
              <a:buNone/>
            </a:pPr>
            <a:r>
              <a:rPr b="1" lang="pl" sz="1200">
                <a:solidFill>
                  <a:srgbClr val="000000"/>
                </a:solidFill>
                <a:latin typeface="Arial"/>
                <a:ea typeface="Arial"/>
                <a:cs typeface="Arial"/>
                <a:sym typeface="Arial"/>
              </a:rPr>
              <a:t>Most of the largest international CAs offer three levels of assurance for their SSL/TLS Certificates.</a:t>
            </a:r>
            <a:endParaRPr b="1" sz="1200">
              <a:solidFill>
                <a:srgbClr val="000000"/>
              </a:solidFill>
              <a:latin typeface="Arial"/>
              <a:ea typeface="Arial"/>
              <a:cs typeface="Arial"/>
              <a:sym typeface="Arial"/>
            </a:endParaRPr>
          </a:p>
          <a:p>
            <a:pPr indent="-304800" lvl="0" marL="457200" marR="190500" rtl="0">
              <a:lnSpc>
                <a:spcPct val="143750"/>
              </a:lnSpc>
              <a:spcBef>
                <a:spcPts val="1900"/>
              </a:spcBef>
              <a:spcAft>
                <a:spcPts val="0"/>
              </a:spcAft>
              <a:buClr>
                <a:srgbClr val="000000"/>
              </a:buClr>
              <a:buSzPts val="1200"/>
              <a:buFont typeface="Arial"/>
              <a:buChar char="●"/>
            </a:pPr>
            <a:r>
              <a:rPr lang="pl" sz="1200">
                <a:solidFill>
                  <a:srgbClr val="000000"/>
                </a:solidFill>
                <a:latin typeface="Arial"/>
                <a:ea typeface="Arial"/>
                <a:cs typeface="Arial"/>
                <a:sym typeface="Arial"/>
              </a:rPr>
              <a:t>Extended Validation (EV) SSL – checks right of the applicant to use domain and strict organizational vetting.</a:t>
            </a:r>
            <a:endParaRPr sz="1200">
              <a:solidFill>
                <a:srgbClr val="000000"/>
              </a:solidFill>
              <a:latin typeface="Arial"/>
              <a:ea typeface="Arial"/>
              <a:cs typeface="Arial"/>
              <a:sym typeface="Arial"/>
            </a:endParaRPr>
          </a:p>
          <a:p>
            <a:pPr indent="-304800" lvl="0" marL="457200" marR="190500" rtl="0">
              <a:lnSpc>
                <a:spcPct val="143750"/>
              </a:lnSpc>
              <a:spcBef>
                <a:spcPts val="0"/>
              </a:spcBef>
              <a:spcAft>
                <a:spcPts val="0"/>
              </a:spcAft>
              <a:buClr>
                <a:srgbClr val="000000"/>
              </a:buClr>
              <a:buSzPts val="1200"/>
              <a:buFont typeface="Arial"/>
              <a:buChar char="●"/>
            </a:pPr>
            <a:r>
              <a:rPr lang="pl" sz="1200">
                <a:solidFill>
                  <a:srgbClr val="000000"/>
                </a:solidFill>
                <a:latin typeface="Arial"/>
                <a:ea typeface="Arial"/>
                <a:cs typeface="Arial"/>
                <a:sym typeface="Arial"/>
              </a:rPr>
              <a:t>Organization Validated (OV) SSL – checks right of the applicant to use domain and some organizational vetting.</a:t>
            </a:r>
            <a:endParaRPr sz="1200">
              <a:solidFill>
                <a:srgbClr val="000000"/>
              </a:solidFill>
              <a:latin typeface="Arial"/>
              <a:ea typeface="Arial"/>
              <a:cs typeface="Arial"/>
              <a:sym typeface="Arial"/>
            </a:endParaRPr>
          </a:p>
          <a:p>
            <a:pPr indent="-304800" lvl="0" marL="457200" marR="190500" rtl="0">
              <a:lnSpc>
                <a:spcPct val="143750"/>
              </a:lnSpc>
              <a:spcBef>
                <a:spcPts val="0"/>
              </a:spcBef>
              <a:spcAft>
                <a:spcPts val="0"/>
              </a:spcAft>
              <a:buClr>
                <a:srgbClr val="000000"/>
              </a:buClr>
              <a:buSzPts val="1200"/>
              <a:buFont typeface="Arial"/>
              <a:buChar char="●"/>
            </a:pPr>
            <a:r>
              <a:rPr lang="pl" sz="1200">
                <a:solidFill>
                  <a:srgbClr val="000000"/>
                </a:solidFill>
                <a:latin typeface="Arial"/>
                <a:ea typeface="Arial"/>
                <a:cs typeface="Arial"/>
                <a:sym typeface="Arial"/>
              </a:rPr>
              <a:t>Domain Validated (DV) SSL – checks right of the applicant to use domain.</a:t>
            </a:r>
            <a:endParaRPr sz="1200">
              <a:solidFill>
                <a:srgbClr val="000000"/>
              </a:solidFill>
              <a:latin typeface="Arial"/>
              <a:ea typeface="Arial"/>
              <a:cs typeface="Arial"/>
              <a:sym typeface="Arial"/>
            </a:endParaRPr>
          </a:p>
          <a:p>
            <a:pPr indent="0" lvl="0" marL="0">
              <a:spcBef>
                <a:spcPts val="2400"/>
              </a:spcBef>
              <a:spcAft>
                <a:spcPts val="1600"/>
              </a:spcAft>
              <a:buNone/>
            </a:pPr>
            <a:r>
              <a:t/>
            </a:r>
            <a:endParaRPr sz="1200">
              <a:solidFill>
                <a:srgbClr val="000000"/>
              </a:solidFill>
              <a:latin typeface="Arial"/>
              <a:ea typeface="Arial"/>
              <a:cs typeface="Arial"/>
              <a:sym typeface="Arial"/>
            </a:endParaRPr>
          </a:p>
        </p:txBody>
      </p:sp>
      <p:sp>
        <p:nvSpPr>
          <p:cNvPr id="375" name="Shape 375"/>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pl"/>
              <a:t>CA certificates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9" name="Shape 379"/>
        <p:cNvGrpSpPr/>
        <p:nvPr/>
      </p:nvGrpSpPr>
      <p:grpSpPr>
        <a:xfrm>
          <a:off x="0" y="0"/>
          <a:ext cx="0" cy="0"/>
          <a:chOff x="0" y="0"/>
          <a:chExt cx="0" cy="0"/>
        </a:xfrm>
      </p:grpSpPr>
      <p:sp>
        <p:nvSpPr>
          <p:cNvPr id="380" name="Shape 380"/>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pl"/>
              <a:t>Secure HTTP (S-HTTP)</a:t>
            </a:r>
            <a:endParaRPr/>
          </a:p>
        </p:txBody>
      </p:sp>
      <p:sp>
        <p:nvSpPr>
          <p:cNvPr id="381" name="Shape 381"/>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p>
            <a:pPr indent="-317500" lvl="0" marL="457200" rtl="0">
              <a:spcBef>
                <a:spcPts val="0"/>
              </a:spcBef>
              <a:spcAft>
                <a:spcPts val="0"/>
              </a:spcAft>
              <a:buClr>
                <a:srgbClr val="000000"/>
              </a:buClr>
              <a:buSzPts val="1400"/>
              <a:buFont typeface="Arial"/>
              <a:buChar char="●"/>
            </a:pPr>
            <a:r>
              <a:rPr lang="pl" sz="1400">
                <a:solidFill>
                  <a:srgbClr val="000000"/>
                </a:solidFill>
                <a:latin typeface="Arial"/>
                <a:ea typeface="Arial"/>
                <a:cs typeface="Arial"/>
                <a:sym typeface="Arial"/>
              </a:rPr>
              <a:t>c</a:t>
            </a:r>
            <a:r>
              <a:rPr lang="pl" sz="1400">
                <a:solidFill>
                  <a:srgbClr val="000000"/>
                </a:solidFill>
                <a:latin typeface="Arial"/>
                <a:ea typeface="Arial"/>
                <a:cs typeface="Arial"/>
                <a:sym typeface="Arial"/>
              </a:rPr>
              <a:t>reated in 1994 by </a:t>
            </a:r>
            <a:r>
              <a:rPr lang="pl" sz="1400">
                <a:solidFill>
                  <a:srgbClr val="000000"/>
                </a:solidFill>
                <a:highlight>
                  <a:srgbClr val="FFFFFF"/>
                </a:highlight>
                <a:latin typeface="Arial"/>
                <a:ea typeface="Arial"/>
                <a:cs typeface="Arial"/>
                <a:sym typeface="Arial"/>
              </a:rPr>
              <a:t>Enterprise Integration Technologies (EIT)</a:t>
            </a:r>
            <a:endParaRPr sz="1400">
              <a:solidFill>
                <a:srgbClr val="000000"/>
              </a:solidFill>
              <a:latin typeface="Arial"/>
              <a:ea typeface="Arial"/>
              <a:cs typeface="Arial"/>
              <a:sym typeface="Arial"/>
            </a:endParaRPr>
          </a:p>
          <a:p>
            <a:pPr indent="-317500" lvl="0" marL="457200" rtl="0">
              <a:spcBef>
                <a:spcPts val="0"/>
              </a:spcBef>
              <a:spcAft>
                <a:spcPts val="0"/>
              </a:spcAft>
              <a:buClr>
                <a:srgbClr val="000000"/>
              </a:buClr>
              <a:buSzPts val="1400"/>
              <a:buFont typeface="Arial"/>
              <a:buChar char="●"/>
            </a:pPr>
            <a:r>
              <a:rPr lang="pl" sz="1400">
                <a:solidFill>
                  <a:srgbClr val="000000"/>
                </a:solidFill>
                <a:latin typeface="Arial"/>
                <a:ea typeface="Arial"/>
                <a:cs typeface="Arial"/>
                <a:sym typeface="Arial"/>
              </a:rPr>
              <a:t>e</a:t>
            </a:r>
            <a:r>
              <a:rPr lang="pl" sz="1400">
                <a:solidFill>
                  <a:srgbClr val="000000"/>
                </a:solidFill>
                <a:latin typeface="Arial"/>
                <a:ea typeface="Arial"/>
                <a:cs typeface="Arial"/>
                <a:sym typeface="Arial"/>
              </a:rPr>
              <a:t>xtends the Hypertext Transfer Protocol by adding message encryption, digital signature, and message and sender authentication.</a:t>
            </a:r>
            <a:endParaRPr sz="1400">
              <a:solidFill>
                <a:srgbClr val="000000"/>
              </a:solidFill>
              <a:latin typeface="Arial"/>
              <a:ea typeface="Arial"/>
              <a:cs typeface="Arial"/>
              <a:sym typeface="Arial"/>
            </a:endParaRPr>
          </a:p>
          <a:p>
            <a:pPr indent="-317500" lvl="0" marL="457200" rtl="0">
              <a:spcBef>
                <a:spcPts val="0"/>
              </a:spcBef>
              <a:spcAft>
                <a:spcPts val="0"/>
              </a:spcAft>
              <a:buClr>
                <a:srgbClr val="000000"/>
              </a:buClr>
              <a:buSzPts val="1400"/>
              <a:buFont typeface="Arial"/>
              <a:buChar char="●"/>
            </a:pPr>
            <a:r>
              <a:rPr lang="pl" sz="1400">
                <a:solidFill>
                  <a:srgbClr val="000000"/>
                </a:solidFill>
                <a:latin typeface="Arial"/>
                <a:ea typeface="Arial"/>
                <a:cs typeface="Arial"/>
                <a:sym typeface="Arial"/>
              </a:rPr>
              <a:t>the system is not tied to any particular cryptographic system, key infrastructure, or cryptographic format.</a:t>
            </a:r>
            <a:endParaRPr sz="1400">
              <a:solidFill>
                <a:srgbClr val="000000"/>
              </a:solidFill>
              <a:latin typeface="Arial"/>
              <a:ea typeface="Arial"/>
              <a:cs typeface="Arial"/>
              <a:sym typeface="Arial"/>
            </a:endParaRPr>
          </a:p>
          <a:p>
            <a:pPr indent="-317500" lvl="0" marL="457200" rtl="0">
              <a:spcBef>
                <a:spcPts val="0"/>
              </a:spcBef>
              <a:spcAft>
                <a:spcPts val="1600"/>
              </a:spcAft>
              <a:buClr>
                <a:srgbClr val="000000"/>
              </a:buClr>
              <a:buSzPts val="1400"/>
              <a:buFont typeface="Arial"/>
              <a:buChar char="●"/>
            </a:pPr>
            <a:r>
              <a:rPr lang="pl" sz="1400">
                <a:solidFill>
                  <a:srgbClr val="000000"/>
                </a:solidFill>
                <a:latin typeface="Arial"/>
                <a:ea typeface="Arial"/>
                <a:cs typeface="Arial"/>
                <a:sym typeface="Arial"/>
              </a:rPr>
              <a:t>u</a:t>
            </a:r>
            <a:r>
              <a:rPr lang="pl" sz="1400">
                <a:solidFill>
                  <a:srgbClr val="000000"/>
                </a:solidFill>
                <a:latin typeface="Arial"/>
                <a:ea typeface="Arial"/>
                <a:cs typeface="Arial"/>
                <a:sym typeface="Arial"/>
              </a:rPr>
              <a:t>ses a symmetric key cryptosystem in the negotiations that prearranges symmetric session keys and a challenge-response mechanism between communicating parties. </a:t>
            </a:r>
            <a:endParaRPr sz="1400">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5" name="Shape 385"/>
        <p:cNvGrpSpPr/>
        <p:nvPr/>
      </p:nvGrpSpPr>
      <p:grpSpPr>
        <a:xfrm>
          <a:off x="0" y="0"/>
          <a:ext cx="0" cy="0"/>
          <a:chOff x="0" y="0"/>
          <a:chExt cx="0" cy="0"/>
        </a:xfrm>
      </p:grpSpPr>
      <p:pic>
        <p:nvPicPr>
          <p:cNvPr id="386" name="Shape 386"/>
          <p:cNvPicPr preferRelativeResize="0"/>
          <p:nvPr/>
        </p:nvPicPr>
        <p:blipFill>
          <a:blip r:embed="rId3">
            <a:alphaModFix/>
          </a:blip>
          <a:stretch>
            <a:fillRect/>
          </a:stretch>
        </p:blipFill>
        <p:spPr>
          <a:xfrm>
            <a:off x="1694517" y="0"/>
            <a:ext cx="5754965" cy="51435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0" name="Shape 390"/>
        <p:cNvGrpSpPr/>
        <p:nvPr/>
      </p:nvGrpSpPr>
      <p:grpSpPr>
        <a:xfrm>
          <a:off x="0" y="0"/>
          <a:ext cx="0" cy="0"/>
          <a:chOff x="0" y="0"/>
          <a:chExt cx="0" cy="0"/>
        </a:xfrm>
      </p:grpSpPr>
      <p:sp>
        <p:nvSpPr>
          <p:cNvPr id="391" name="Shape 391"/>
          <p:cNvSpPr txBox="1"/>
          <p:nvPr>
            <p:ph idx="1" type="body"/>
          </p:nvPr>
        </p:nvSpPr>
        <p:spPr>
          <a:xfrm>
            <a:off x="440325" y="1234825"/>
            <a:ext cx="7893900" cy="3296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pl"/>
              <a:t>Normally process would go as follows (</a:t>
            </a:r>
            <a:r>
              <a:rPr lang="pl"/>
              <a:t>K - client, S - server) :</a:t>
            </a:r>
            <a:endParaRPr/>
          </a:p>
          <a:p>
            <a:pPr indent="-311150" lvl="0" marL="457200">
              <a:lnSpc>
                <a:spcPct val="100000"/>
              </a:lnSpc>
              <a:spcBef>
                <a:spcPts val="1600"/>
              </a:spcBef>
              <a:spcAft>
                <a:spcPts val="0"/>
              </a:spcAft>
              <a:buSzPts val="1300"/>
              <a:buAutoNum type="arabicPeriod"/>
            </a:pPr>
            <a:r>
              <a:rPr lang="pl"/>
              <a:t>K -&gt; S</a:t>
            </a:r>
            <a:endParaRPr/>
          </a:p>
          <a:p>
            <a:pPr indent="0" lvl="0" marL="0">
              <a:lnSpc>
                <a:spcPct val="100000"/>
              </a:lnSpc>
              <a:spcBef>
                <a:spcPts val="1600"/>
              </a:spcBef>
              <a:spcAft>
                <a:spcPts val="0"/>
              </a:spcAft>
              <a:buNone/>
            </a:pPr>
            <a:r>
              <a:rPr lang="pl"/>
              <a:t>R</a:t>
            </a:r>
            <a:r>
              <a:rPr lang="pl"/>
              <a:t>equest for a page. Along with this request, the browser lists encryption schemes it supports and also includes its public key.</a:t>
            </a:r>
            <a:endParaRPr/>
          </a:p>
          <a:p>
            <a:pPr indent="-311150" lvl="0" marL="457200">
              <a:spcBef>
                <a:spcPts val="1600"/>
              </a:spcBef>
              <a:spcAft>
                <a:spcPts val="0"/>
              </a:spcAft>
              <a:buSzPts val="1300"/>
              <a:buAutoNum type="arabicPeriod"/>
            </a:pPr>
            <a:r>
              <a:rPr lang="pl"/>
              <a:t>S -&gt; K</a:t>
            </a:r>
            <a:endParaRPr/>
          </a:p>
          <a:p>
            <a:pPr indent="0" lvl="0" marL="0">
              <a:spcBef>
                <a:spcPts val="1600"/>
              </a:spcBef>
              <a:spcAft>
                <a:spcPts val="0"/>
              </a:spcAft>
              <a:buNone/>
            </a:pPr>
            <a:r>
              <a:rPr lang="pl"/>
              <a:t>Responds to the client browser by sending a list of encryption schemes it also supports. The server may, in addition, send the browser session key encrypted by the client’s browser’s public key.</a:t>
            </a:r>
            <a:endParaRPr/>
          </a:p>
          <a:p>
            <a:pPr indent="0" lvl="0" marL="0">
              <a:spcBef>
                <a:spcPts val="1600"/>
              </a:spcBef>
              <a:spcAft>
                <a:spcPts val="0"/>
              </a:spcAft>
              <a:buNone/>
            </a:pPr>
            <a:r>
              <a:rPr b="1" lang="pl"/>
              <a:t>If the client’s browser does not get a session key from the server:</a:t>
            </a:r>
            <a:endParaRPr b="1"/>
          </a:p>
          <a:p>
            <a:pPr indent="-311150" lvl="0" marL="457200">
              <a:spcBef>
                <a:spcPts val="1600"/>
              </a:spcBef>
              <a:spcAft>
                <a:spcPts val="0"/>
              </a:spcAft>
              <a:buSzPts val="1300"/>
              <a:buAutoNum type="arabicPeriod"/>
            </a:pPr>
            <a:r>
              <a:rPr lang="pl"/>
              <a:t>K -&gt; S</a:t>
            </a:r>
            <a:endParaRPr/>
          </a:p>
          <a:p>
            <a:pPr indent="0" lvl="0" marL="0" rtl="0">
              <a:spcBef>
                <a:spcPts val="1600"/>
              </a:spcBef>
              <a:spcAft>
                <a:spcPts val="1600"/>
              </a:spcAft>
              <a:buNone/>
            </a:pPr>
            <a:r>
              <a:rPr lang="pl"/>
              <a:t>Sends message which contain a session key or a value the server can use to generate a session key for the communication. A message is encrypt with the server’s public key. </a:t>
            </a:r>
            <a:endParaRPr/>
          </a:p>
        </p:txBody>
      </p:sp>
      <p:sp>
        <p:nvSpPr>
          <p:cNvPr id="392" name="Shape 392"/>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pl"/>
              <a:t>Cryptographic Algorithm for S-HTTP</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6" name="Shape 396"/>
        <p:cNvGrpSpPr/>
        <p:nvPr/>
      </p:nvGrpSpPr>
      <p:grpSpPr>
        <a:xfrm>
          <a:off x="0" y="0"/>
          <a:ext cx="0" cy="0"/>
          <a:chOff x="0" y="0"/>
          <a:chExt cx="0" cy="0"/>
        </a:xfrm>
      </p:grpSpPr>
      <p:sp>
        <p:nvSpPr>
          <p:cNvPr id="397" name="Shape 397"/>
          <p:cNvSpPr txBox="1"/>
          <p:nvPr>
            <p:ph idx="1" type="body"/>
          </p:nvPr>
        </p:nvSpPr>
        <p:spPr>
          <a:xfrm>
            <a:off x="590250" y="1365975"/>
            <a:ext cx="7744200" cy="3165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lang="pl"/>
              <a:t>Sending requested page</a:t>
            </a:r>
            <a:endParaRPr b="1"/>
          </a:p>
          <a:p>
            <a:pPr indent="0" lvl="0" marL="0">
              <a:spcBef>
                <a:spcPts val="1600"/>
              </a:spcBef>
              <a:spcAft>
                <a:spcPts val="0"/>
              </a:spcAft>
              <a:buNone/>
            </a:pPr>
            <a:r>
              <a:rPr lang="pl"/>
              <a:t>Upon the receipt of the page/message from the server, the client’s browser, if possible, matches the decryption schemes in the S-HTTP headers (recall this was part of the negotiations before the transfer), which include session keys, and then decrypts the message</a:t>
            </a:r>
            <a:endParaRPr/>
          </a:p>
          <a:p>
            <a:pPr indent="0" lvl="0" marL="0">
              <a:spcBef>
                <a:spcPts val="1600"/>
              </a:spcBef>
              <a:spcAft>
                <a:spcPts val="0"/>
              </a:spcAft>
              <a:buNone/>
            </a:pPr>
            <a:r>
              <a:rPr b="1" lang="pl"/>
              <a:t>Closing communication</a:t>
            </a:r>
            <a:endParaRPr b="1"/>
          </a:p>
          <a:p>
            <a:pPr indent="0" lvl="0" marL="0">
              <a:spcBef>
                <a:spcPts val="1600"/>
              </a:spcBef>
              <a:spcAft>
                <a:spcPts val="0"/>
              </a:spcAft>
              <a:buNone/>
            </a:pPr>
            <a:r>
              <a:rPr lang="pl"/>
              <a:t>In HTTP transactions, once the page has been delivered to the client’s browser, the server would disconnect. However, with S-HTTP, the connection remains until the client browser requests the server to do so. This is helpful because the client’s browser encrypts each transmission with this session key.</a:t>
            </a:r>
            <a:endParaRPr/>
          </a:p>
          <a:p>
            <a:pPr indent="0" lvl="0" marL="0">
              <a:spcBef>
                <a:spcPts val="1600"/>
              </a:spcBef>
              <a:spcAft>
                <a:spcPts val="0"/>
              </a:spcAft>
              <a:buNone/>
            </a:pPr>
            <a:r>
              <a:t/>
            </a:r>
            <a:endParaRPr/>
          </a:p>
          <a:p>
            <a:pPr indent="0" lvl="0" marL="0" rtl="0">
              <a:spcBef>
                <a:spcPts val="1600"/>
              </a:spcBef>
              <a:spcAft>
                <a:spcPts val="0"/>
              </a:spcAft>
              <a:buNone/>
            </a:pPr>
            <a:r>
              <a:t/>
            </a:r>
            <a:endParaRPr/>
          </a:p>
          <a:p>
            <a:pPr indent="0" lvl="0" marL="0" rtl="0">
              <a:spcBef>
                <a:spcPts val="1600"/>
              </a:spcBef>
              <a:spcAft>
                <a:spcPts val="1600"/>
              </a:spcAft>
              <a:buNone/>
            </a:pPr>
            <a:r>
              <a:t/>
            </a:r>
            <a:endParaRPr/>
          </a:p>
        </p:txBody>
      </p:sp>
      <p:sp>
        <p:nvSpPr>
          <p:cNvPr id="398" name="Shape 398"/>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pl"/>
              <a:t>Cryptographic Algorithm for S-HTTP</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2" name="Shape 282"/>
        <p:cNvGrpSpPr/>
        <p:nvPr/>
      </p:nvGrpSpPr>
      <p:grpSpPr>
        <a:xfrm>
          <a:off x="0" y="0"/>
          <a:ext cx="0" cy="0"/>
          <a:chOff x="0" y="0"/>
          <a:chExt cx="0" cy="0"/>
        </a:xfrm>
      </p:grpSpPr>
      <p:sp>
        <p:nvSpPr>
          <p:cNvPr id="283" name="Shape 283"/>
          <p:cNvSpPr txBox="1"/>
          <p:nvPr>
            <p:ph idx="1" type="body"/>
          </p:nvPr>
        </p:nvSpPr>
        <p:spPr>
          <a:xfrm>
            <a:off x="1294450" y="366075"/>
            <a:ext cx="7030500" cy="2541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pl"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indent="0" lvl="0" marL="0" rtl="0">
              <a:lnSpc>
                <a:spcPct val="100000"/>
              </a:lnSpc>
              <a:spcBef>
                <a:spcPts val="1600"/>
              </a:spcBef>
              <a:spcAft>
                <a:spcPts val="0"/>
              </a:spcAft>
              <a:buNone/>
            </a:pPr>
            <a:r>
              <a:rPr b="1" lang="pl" sz="1400">
                <a:solidFill>
                  <a:srgbClr val="000000"/>
                </a:solidFill>
                <a:latin typeface="Arial"/>
                <a:ea typeface="Arial"/>
                <a:cs typeface="Arial"/>
                <a:sym typeface="Arial"/>
              </a:rPr>
              <a:t>Protocol</a:t>
            </a:r>
            <a:r>
              <a:rPr lang="pl" sz="1400">
                <a:solidFill>
                  <a:srgbClr val="000000"/>
                </a:solidFill>
                <a:latin typeface="Arial"/>
                <a:ea typeface="Arial"/>
                <a:cs typeface="Arial"/>
                <a:sym typeface="Arial"/>
              </a:rPr>
              <a:t> is a set of rules that governs the communications between computers on a network.</a:t>
            </a:r>
            <a:endParaRPr sz="1400">
              <a:solidFill>
                <a:srgbClr val="000000"/>
              </a:solidFill>
              <a:latin typeface="Arial"/>
              <a:ea typeface="Arial"/>
              <a:cs typeface="Arial"/>
              <a:sym typeface="Arial"/>
            </a:endParaRPr>
          </a:p>
          <a:p>
            <a:pPr indent="0" lvl="0" marL="0">
              <a:spcBef>
                <a:spcPts val="0"/>
              </a:spcBef>
              <a:spcAft>
                <a:spcPts val="0"/>
              </a:spcAft>
              <a:buNone/>
            </a:pPr>
            <a:r>
              <a:t/>
            </a:r>
            <a:endParaRPr sz="1400">
              <a:solidFill>
                <a:srgbClr val="000000"/>
              </a:solidFill>
              <a:latin typeface="Arial"/>
              <a:ea typeface="Arial"/>
              <a:cs typeface="Arial"/>
              <a:sym typeface="Arial"/>
            </a:endParaRPr>
          </a:p>
          <a:p>
            <a:pPr indent="0" lvl="0" marL="0" rtl="0">
              <a:lnSpc>
                <a:spcPct val="100000"/>
              </a:lnSpc>
              <a:spcBef>
                <a:spcPts val="1600"/>
              </a:spcBef>
              <a:spcAft>
                <a:spcPts val="0"/>
              </a:spcAft>
              <a:buNone/>
            </a:pPr>
            <a:r>
              <a:rPr b="1" lang="pl" sz="1400">
                <a:solidFill>
                  <a:srgbClr val="000000"/>
                </a:solidFill>
                <a:latin typeface="Arial"/>
                <a:ea typeface="Arial"/>
                <a:cs typeface="Arial"/>
                <a:sym typeface="Arial"/>
              </a:rPr>
              <a:t>Network security protocols </a:t>
            </a:r>
            <a:r>
              <a:rPr lang="pl" sz="1400">
                <a:solidFill>
                  <a:srgbClr val="000000"/>
                </a:solidFill>
                <a:latin typeface="Arial"/>
                <a:ea typeface="Arial"/>
                <a:cs typeface="Arial"/>
                <a:sym typeface="Arial"/>
              </a:rPr>
              <a:t>are a type network protocol that ensures the security and integrity of data in transit over a network connection. Network security protocols define the processes and methodology to secure network data from any illegitimate attempt to review or extract the contents of data.</a:t>
            </a:r>
            <a:endParaRPr sz="1400">
              <a:solidFill>
                <a:srgbClr val="000000"/>
              </a:solidFill>
              <a:latin typeface="Arial"/>
              <a:ea typeface="Arial"/>
              <a:cs typeface="Arial"/>
              <a:sym typeface="Arial"/>
            </a:endParaRPr>
          </a:p>
          <a:p>
            <a:pPr indent="0" lvl="0" marL="0" rtl="0">
              <a:lnSpc>
                <a:spcPct val="100000"/>
              </a:lnSpc>
              <a:spcBef>
                <a:spcPts val="0"/>
              </a:spcBef>
              <a:spcAft>
                <a:spcPts val="0"/>
              </a:spcAft>
              <a:buNone/>
            </a:pPr>
            <a:r>
              <a:t/>
            </a:r>
            <a:endParaRPr sz="1400">
              <a:solidFill>
                <a:srgbClr val="000000"/>
              </a:solidFill>
              <a:latin typeface="Arial"/>
              <a:ea typeface="Arial"/>
              <a:cs typeface="Arial"/>
              <a:sym typeface="Arial"/>
            </a:endParaRPr>
          </a:p>
          <a:p>
            <a:pPr indent="0" lvl="0" marL="0" rtl="0">
              <a:lnSpc>
                <a:spcPct val="100000"/>
              </a:lnSpc>
              <a:spcBef>
                <a:spcPts val="0"/>
              </a:spcBef>
              <a:spcAft>
                <a:spcPts val="0"/>
              </a:spcAft>
              <a:buNone/>
            </a:pPr>
            <a:r>
              <a:rPr lang="pl" sz="1400">
                <a:solidFill>
                  <a:srgbClr val="333333"/>
                </a:solidFill>
                <a:highlight>
                  <a:srgbClr val="FFFFFF"/>
                </a:highlight>
                <a:latin typeface="Arial"/>
                <a:ea typeface="Arial"/>
                <a:cs typeface="Arial"/>
                <a:sym typeface="Arial"/>
              </a:rPr>
              <a:t>Network security protocols generally implement cryptography and encryption techniques to secure the data so that it can only be decrypted with a special algorithm, logical key, mathematical formula and/or a combination of all of them. </a:t>
            </a:r>
            <a:endParaRPr sz="1400">
              <a:solidFill>
                <a:srgbClr val="000000"/>
              </a:solidFill>
              <a:latin typeface="Arial"/>
              <a:ea typeface="Arial"/>
              <a:cs typeface="Arial"/>
              <a:sym typeface="Arial"/>
            </a:endParaRPr>
          </a:p>
          <a:p>
            <a:pPr indent="0" lvl="0" marL="0">
              <a:spcBef>
                <a:spcPts val="0"/>
              </a:spcBef>
              <a:spcAft>
                <a:spcPts val="0"/>
              </a:spcAft>
              <a:buNone/>
            </a:pPr>
            <a:r>
              <a:t/>
            </a:r>
            <a:endParaRPr sz="1800">
              <a:solidFill>
                <a:srgbClr val="000000"/>
              </a:solidFill>
              <a:latin typeface="Times New Roman"/>
              <a:ea typeface="Times New Roman"/>
              <a:cs typeface="Times New Roman"/>
              <a:sym typeface="Times New Roman"/>
            </a:endParaRPr>
          </a:p>
          <a:p>
            <a:pPr indent="0" lvl="0" marL="0">
              <a:spcBef>
                <a:spcPts val="1600"/>
              </a:spcBef>
              <a:spcAft>
                <a:spcPts val="160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2" name="Shape 402"/>
        <p:cNvGrpSpPr/>
        <p:nvPr/>
      </p:nvGrpSpPr>
      <p:grpSpPr>
        <a:xfrm>
          <a:off x="0" y="0"/>
          <a:ext cx="0" cy="0"/>
          <a:chOff x="0" y="0"/>
          <a:chExt cx="0" cy="0"/>
        </a:xfrm>
      </p:grpSpPr>
      <p:sp>
        <p:nvSpPr>
          <p:cNvPr id="403" name="Shape 403"/>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pl"/>
              <a:t>Digital signatures </a:t>
            </a:r>
            <a:r>
              <a:rPr lang="pl"/>
              <a:t>for S-HTTP</a:t>
            </a:r>
            <a:endParaRPr/>
          </a:p>
        </p:txBody>
      </p:sp>
      <p:sp>
        <p:nvSpPr>
          <p:cNvPr id="404" name="Shape 404"/>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pl" sz="1400">
                <a:solidFill>
                  <a:srgbClr val="000000"/>
                </a:solidFill>
                <a:latin typeface="Arial"/>
                <a:ea typeface="Arial"/>
                <a:cs typeface="Arial"/>
                <a:sym typeface="Arial"/>
              </a:rPr>
              <a:t>S-HTTP allows both certificates from a certificate authority (CA) and a self-signed certificate (usually not verified by a third party). If the server requires a digital certificate from the client’s browser, the browser must attach a certificate then.</a:t>
            </a:r>
            <a:endParaRPr sz="1400">
              <a:solidFill>
                <a:srgbClr val="000000"/>
              </a:solidFill>
              <a:latin typeface="Arial"/>
              <a:ea typeface="Arial"/>
              <a:cs typeface="Arial"/>
              <a:sym typeface="Arial"/>
            </a:endParaRPr>
          </a:p>
          <a:p>
            <a:pPr indent="0" lvl="0" marL="0" rtl="0">
              <a:spcBef>
                <a:spcPts val="1600"/>
              </a:spcBef>
              <a:spcAft>
                <a:spcPts val="160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8" name="Shape 408"/>
        <p:cNvGrpSpPr/>
        <p:nvPr/>
      </p:nvGrpSpPr>
      <p:grpSpPr>
        <a:xfrm>
          <a:off x="0" y="0"/>
          <a:ext cx="0" cy="0"/>
          <a:chOff x="0" y="0"/>
          <a:chExt cx="0" cy="0"/>
        </a:xfrm>
      </p:grpSpPr>
      <p:sp>
        <p:nvSpPr>
          <p:cNvPr id="409" name="Shape 409"/>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pl"/>
              <a:t>Message and Sender Authentication in S-HTTP</a:t>
            </a:r>
            <a:endParaRPr/>
          </a:p>
        </p:txBody>
      </p:sp>
      <p:sp>
        <p:nvSpPr>
          <p:cNvPr id="410" name="Shape 410"/>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pl" sz="1400">
                <a:solidFill>
                  <a:srgbClr val="000000"/>
                </a:solidFill>
                <a:latin typeface="Arial"/>
                <a:ea typeface="Arial"/>
                <a:cs typeface="Arial"/>
                <a:sym typeface="Arial"/>
              </a:rPr>
              <a:t>S-HTTP uses an authentication scheme that produces a MAC. The MAC is actually a digital signature computed from a hash function on the document using a shared secret code.</a:t>
            </a:r>
            <a:endParaRPr sz="1400">
              <a:solidFill>
                <a:srgbClr val="000000"/>
              </a:solidFill>
              <a:latin typeface="Arial"/>
              <a:ea typeface="Arial"/>
              <a:cs typeface="Arial"/>
              <a:sym typeface="Arial"/>
            </a:endParaRPr>
          </a:p>
          <a:p>
            <a:pPr indent="0" lvl="0" marL="0">
              <a:spcBef>
                <a:spcPts val="1600"/>
              </a:spcBef>
              <a:spcAft>
                <a:spcPts val="0"/>
              </a:spcAft>
              <a:buNone/>
            </a:pPr>
            <a:r>
              <a:rPr lang="pl" sz="1400">
                <a:solidFill>
                  <a:srgbClr val="000000"/>
                </a:solidFill>
                <a:latin typeface="Arial"/>
                <a:ea typeface="Arial"/>
                <a:cs typeface="Arial"/>
                <a:sym typeface="Arial"/>
              </a:rPr>
              <a:t>MAC = Hash function [secret key, primary data, padding, sequence number],</a:t>
            </a:r>
            <a:endParaRPr sz="1400">
              <a:solidFill>
                <a:srgbClr val="000000"/>
              </a:solidFill>
              <a:latin typeface="Arial"/>
              <a:ea typeface="Arial"/>
              <a:cs typeface="Arial"/>
              <a:sym typeface="Arial"/>
            </a:endParaRPr>
          </a:p>
          <a:p>
            <a:pPr indent="0" lvl="0" marL="0">
              <a:spcBef>
                <a:spcPts val="1600"/>
              </a:spcBef>
              <a:spcAft>
                <a:spcPts val="160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4" name="Shape 414"/>
        <p:cNvGrpSpPr/>
        <p:nvPr/>
      </p:nvGrpSpPr>
      <p:grpSpPr>
        <a:xfrm>
          <a:off x="0" y="0"/>
          <a:ext cx="0" cy="0"/>
          <a:chOff x="0" y="0"/>
          <a:chExt cx="0" cy="0"/>
        </a:xfrm>
      </p:grpSpPr>
      <p:sp>
        <p:nvSpPr>
          <p:cNvPr id="415" name="Shape 415"/>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pl"/>
              <a:t>Web protocol developed by Netscape, and it is built into its browser to encrypt and decrypt user page requests as well as the pages that are returned by the Web server.</a:t>
            </a:r>
            <a:endParaRPr/>
          </a:p>
          <a:p>
            <a:pPr indent="0" lvl="0" marL="0">
              <a:spcBef>
                <a:spcPts val="1600"/>
              </a:spcBef>
              <a:spcAft>
                <a:spcPts val="0"/>
              </a:spcAft>
              <a:buNone/>
            </a:pPr>
            <a:r>
              <a:rPr lang="pl"/>
              <a:t>HTTPS is the use of Secure Sockets Layer (SSL) as a sub-layer under the regular HTTP in the application layer. </a:t>
            </a:r>
            <a:endParaRPr/>
          </a:p>
          <a:p>
            <a:pPr indent="0" lvl="0" marL="0">
              <a:spcBef>
                <a:spcPts val="1600"/>
              </a:spcBef>
              <a:spcAft>
                <a:spcPts val="1600"/>
              </a:spcAft>
              <a:buNone/>
            </a:pPr>
            <a:r>
              <a:rPr lang="pl"/>
              <a:t>SSL encrypt messages and send it over HTTPS protocol.</a:t>
            </a:r>
            <a:endParaRPr/>
          </a:p>
        </p:txBody>
      </p:sp>
      <p:sp>
        <p:nvSpPr>
          <p:cNvPr id="416" name="Shape 416"/>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pl"/>
              <a:t>Hypertext Transfer Protocol over Secure Socket Layer (HTTPS)</a:t>
            </a:r>
            <a:endParaRPr b="0" sz="2300">
              <a:solidFill>
                <a:srgbClr val="000000"/>
              </a:solidFill>
              <a:latin typeface="Arial"/>
              <a:ea typeface="Arial"/>
              <a:cs typeface="Arial"/>
              <a:sym typeface="Arial"/>
            </a:endParaRPr>
          </a:p>
          <a:p>
            <a:pPr indent="0" lvl="0" marL="0" rtl="0">
              <a:spcBef>
                <a:spcPts val="0"/>
              </a:spcBef>
              <a:spcAft>
                <a:spcPts val="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0" name="Shape 420"/>
        <p:cNvGrpSpPr/>
        <p:nvPr/>
      </p:nvGrpSpPr>
      <p:grpSpPr>
        <a:xfrm>
          <a:off x="0" y="0"/>
          <a:ext cx="0" cy="0"/>
          <a:chOff x="0" y="0"/>
          <a:chExt cx="0" cy="0"/>
        </a:xfrm>
      </p:grpSpPr>
      <p:sp>
        <p:nvSpPr>
          <p:cNvPr id="421" name="Shape 421"/>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pl" sz="2100">
                <a:solidFill>
                  <a:srgbClr val="000000"/>
                </a:solidFill>
                <a:highlight>
                  <a:srgbClr val="FFFFFF"/>
                </a:highlight>
              </a:rPr>
              <a:t>Secure socket layer (SSL)</a:t>
            </a:r>
            <a:endParaRPr sz="2100">
              <a:solidFill>
                <a:srgbClr val="000000"/>
              </a:solidFill>
              <a:highlight>
                <a:srgbClr val="FFFFFF"/>
              </a:highlight>
            </a:endParaRPr>
          </a:p>
          <a:p>
            <a:pPr indent="0" lvl="0" marL="0" rtl="0">
              <a:spcBef>
                <a:spcPts val="0"/>
              </a:spcBef>
              <a:spcAft>
                <a:spcPts val="0"/>
              </a:spcAft>
              <a:buNone/>
            </a:pPr>
            <a:r>
              <a:rPr lang="pl" sz="1600">
                <a:solidFill>
                  <a:srgbClr val="000000"/>
                </a:solidFill>
                <a:highlight>
                  <a:srgbClr val="FFFFFF"/>
                </a:highlight>
              </a:rPr>
              <a:t>Data encryption</a:t>
            </a:r>
            <a:endParaRPr sz="1600">
              <a:solidFill>
                <a:srgbClr val="000000"/>
              </a:solidFill>
              <a:highlight>
                <a:srgbClr val="FFFFFF"/>
              </a:highlight>
            </a:endParaRPr>
          </a:p>
        </p:txBody>
      </p:sp>
      <p:sp>
        <p:nvSpPr>
          <p:cNvPr id="422" name="Shape 422"/>
          <p:cNvSpPr txBox="1"/>
          <p:nvPr>
            <p:ph idx="1" type="body"/>
          </p:nvPr>
        </p:nvSpPr>
        <p:spPr>
          <a:xfrm>
            <a:off x="402850" y="1980700"/>
            <a:ext cx="3831900" cy="2541600"/>
          </a:xfrm>
          <a:prstGeom prst="rect">
            <a:avLst/>
          </a:prstGeom>
        </p:spPr>
        <p:txBody>
          <a:bodyPr anchorCtr="0" anchor="t" bIns="91425" lIns="91425" spcFirstLastPara="1" rIns="91425" wrap="square" tIns="91425">
            <a:noAutofit/>
          </a:bodyPr>
          <a:lstStyle/>
          <a:p>
            <a:pPr indent="-311150" lvl="0" marL="457200">
              <a:spcBef>
                <a:spcPts val="0"/>
              </a:spcBef>
              <a:spcAft>
                <a:spcPts val="0"/>
              </a:spcAft>
              <a:buSzPts val="1300"/>
              <a:buChar char="●"/>
            </a:pPr>
            <a:r>
              <a:rPr lang="pl"/>
              <a:t>Created in 1994</a:t>
            </a:r>
            <a:endParaRPr/>
          </a:p>
          <a:p>
            <a:pPr indent="-311150" lvl="0" marL="457200" rtl="0">
              <a:spcBef>
                <a:spcPts val="0"/>
              </a:spcBef>
              <a:spcAft>
                <a:spcPts val="0"/>
              </a:spcAft>
              <a:buSzPts val="1300"/>
              <a:buChar char="●"/>
            </a:pPr>
            <a:r>
              <a:rPr lang="pl"/>
              <a:t>Ensures : Data encryption, server and client authentication, message integrity</a:t>
            </a:r>
            <a:endParaRPr/>
          </a:p>
          <a:p>
            <a:pPr indent="-311150" lvl="0" marL="457200">
              <a:spcBef>
                <a:spcPts val="0"/>
              </a:spcBef>
              <a:spcAft>
                <a:spcPts val="0"/>
              </a:spcAft>
              <a:buSzPts val="1300"/>
              <a:buChar char="●"/>
            </a:pPr>
            <a:r>
              <a:rPr lang="pl"/>
              <a:t>Consist of 2 layers and 4 protocols.</a:t>
            </a:r>
            <a:endParaRPr/>
          </a:p>
          <a:p>
            <a:pPr indent="0" lvl="0" marL="0" rtl="0">
              <a:spcBef>
                <a:spcPts val="1600"/>
              </a:spcBef>
              <a:spcAft>
                <a:spcPts val="1600"/>
              </a:spcAft>
              <a:buNone/>
            </a:pPr>
            <a:r>
              <a:t/>
            </a:r>
            <a:endParaRPr/>
          </a:p>
        </p:txBody>
      </p:sp>
      <p:pic>
        <p:nvPicPr>
          <p:cNvPr id="423" name="Shape 423"/>
          <p:cNvPicPr preferRelativeResize="0"/>
          <p:nvPr/>
        </p:nvPicPr>
        <p:blipFill>
          <a:blip r:embed="rId3">
            <a:alphaModFix/>
          </a:blip>
          <a:stretch>
            <a:fillRect/>
          </a:stretch>
        </p:blipFill>
        <p:spPr>
          <a:xfrm>
            <a:off x="4902978" y="457200"/>
            <a:ext cx="3920447" cy="446894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7" name="Shape 427"/>
        <p:cNvGrpSpPr/>
        <p:nvPr/>
      </p:nvGrpSpPr>
      <p:grpSpPr>
        <a:xfrm>
          <a:off x="0" y="0"/>
          <a:ext cx="0" cy="0"/>
          <a:chOff x="0" y="0"/>
          <a:chExt cx="0" cy="0"/>
        </a:xfrm>
      </p:grpSpPr>
      <p:sp>
        <p:nvSpPr>
          <p:cNvPr id="428" name="Shape 428"/>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pl" sz="2100">
                <a:solidFill>
                  <a:srgbClr val="000000"/>
                </a:solidFill>
                <a:highlight>
                  <a:srgbClr val="FFFFFF"/>
                </a:highlight>
              </a:rPr>
              <a:t>Secure socket layer (SSL)</a:t>
            </a:r>
            <a:endParaRPr sz="2100">
              <a:solidFill>
                <a:srgbClr val="000000"/>
              </a:solidFill>
              <a:highlight>
                <a:srgbClr val="FFFFFF"/>
              </a:highlight>
            </a:endParaRPr>
          </a:p>
          <a:p>
            <a:pPr indent="0" lvl="0" marL="0" rtl="0">
              <a:spcBef>
                <a:spcPts val="0"/>
              </a:spcBef>
              <a:spcAft>
                <a:spcPts val="0"/>
              </a:spcAft>
              <a:buNone/>
            </a:pPr>
            <a:r>
              <a:rPr lang="pl" sz="1600">
                <a:solidFill>
                  <a:srgbClr val="000000"/>
                </a:solidFill>
                <a:highlight>
                  <a:srgbClr val="FFFFFF"/>
                </a:highlight>
              </a:rPr>
              <a:t>Ths SSL Handshake protocol</a:t>
            </a:r>
            <a:endParaRPr sz="1600">
              <a:solidFill>
                <a:srgbClr val="000000"/>
              </a:solidFill>
              <a:highlight>
                <a:srgbClr val="FFFFFF"/>
              </a:highlight>
            </a:endParaRPr>
          </a:p>
        </p:txBody>
      </p:sp>
      <p:sp>
        <p:nvSpPr>
          <p:cNvPr id="429" name="Shape 429"/>
          <p:cNvSpPr txBox="1"/>
          <p:nvPr>
            <p:ph idx="1" type="body"/>
          </p:nvPr>
        </p:nvSpPr>
        <p:spPr>
          <a:xfrm>
            <a:off x="314350" y="1427825"/>
            <a:ext cx="3920400" cy="3103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pl"/>
              <a:t>Task:</a:t>
            </a:r>
            <a:endParaRPr/>
          </a:p>
          <a:p>
            <a:pPr indent="-311150" lvl="0" marL="457200">
              <a:spcBef>
                <a:spcPts val="1600"/>
              </a:spcBef>
              <a:spcAft>
                <a:spcPts val="0"/>
              </a:spcAft>
              <a:buSzPts val="1300"/>
              <a:buChar char="●"/>
            </a:pPr>
            <a:r>
              <a:rPr lang="pl"/>
              <a:t>Establish a cipher suite to use between them</a:t>
            </a:r>
            <a:endParaRPr/>
          </a:p>
          <a:p>
            <a:pPr indent="-311150" lvl="0" marL="457200" rtl="0">
              <a:spcBef>
                <a:spcPts val="0"/>
              </a:spcBef>
              <a:spcAft>
                <a:spcPts val="0"/>
              </a:spcAft>
              <a:buSzPts val="1300"/>
              <a:buChar char="●"/>
            </a:pPr>
            <a:r>
              <a:rPr lang="pl"/>
              <a:t>Provide mandatory server authentication through the server sending its certificate to the client to verify that the server’s certificate was signed by a trusted CA.</a:t>
            </a:r>
            <a:endParaRPr/>
          </a:p>
          <a:p>
            <a:pPr indent="-311150" lvl="0" marL="457200" rtl="0">
              <a:spcBef>
                <a:spcPts val="0"/>
              </a:spcBef>
              <a:spcAft>
                <a:spcPts val="0"/>
              </a:spcAft>
              <a:buSzPts val="1300"/>
              <a:buChar char="●"/>
            </a:pPr>
            <a:r>
              <a:rPr lang="pl"/>
              <a:t>Provide optional client authentication, if required, through the client sending its own certificate to the server to verify that the client’s certificate was signed by a trusted CA.</a:t>
            </a:r>
            <a:endParaRPr/>
          </a:p>
          <a:p>
            <a:pPr indent="-311150" lvl="0" marL="457200" rtl="0">
              <a:spcBef>
                <a:spcPts val="0"/>
              </a:spcBef>
              <a:spcAft>
                <a:spcPts val="0"/>
              </a:spcAft>
              <a:buSzPts val="1300"/>
              <a:buChar char="●"/>
            </a:pPr>
            <a:r>
              <a:rPr lang="pl"/>
              <a:t>Exchange key information using public key cryptography,</a:t>
            </a:r>
            <a:endParaRPr/>
          </a:p>
        </p:txBody>
      </p:sp>
      <p:pic>
        <p:nvPicPr>
          <p:cNvPr id="430" name="Shape 430"/>
          <p:cNvPicPr preferRelativeResize="0"/>
          <p:nvPr/>
        </p:nvPicPr>
        <p:blipFill>
          <a:blip r:embed="rId3">
            <a:alphaModFix/>
          </a:blip>
          <a:stretch>
            <a:fillRect/>
          </a:stretch>
        </p:blipFill>
        <p:spPr>
          <a:xfrm>
            <a:off x="4387150" y="1158000"/>
            <a:ext cx="4587850" cy="34655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4" name="Shape 434"/>
        <p:cNvGrpSpPr/>
        <p:nvPr/>
      </p:nvGrpSpPr>
      <p:grpSpPr>
        <a:xfrm>
          <a:off x="0" y="0"/>
          <a:ext cx="0" cy="0"/>
          <a:chOff x="0" y="0"/>
          <a:chExt cx="0" cy="0"/>
        </a:xfrm>
      </p:grpSpPr>
      <p:sp>
        <p:nvSpPr>
          <p:cNvPr id="435" name="Shape 435"/>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lang="pl"/>
              <a:t>Data to be send:</a:t>
            </a:r>
            <a:r>
              <a:rPr lang="pl"/>
              <a:t> </a:t>
            </a:r>
            <a:r>
              <a:rPr lang="pl"/>
              <a:t>fragments,  compresses it, adds a MAC, encrypts it together with the MAC, adds an SSL header, and transmits it under the TCP protocol.</a:t>
            </a:r>
            <a:endParaRPr/>
          </a:p>
          <a:p>
            <a:pPr indent="0" lvl="0" marL="0">
              <a:spcBef>
                <a:spcPts val="1600"/>
              </a:spcBef>
              <a:spcAft>
                <a:spcPts val="0"/>
              </a:spcAft>
              <a:buNone/>
            </a:pPr>
            <a:r>
              <a:rPr b="1" lang="pl"/>
              <a:t>Received data: </a:t>
            </a:r>
            <a:r>
              <a:rPr lang="pl"/>
              <a:t>decrypted, verified, and decompressed before it is forwarded to higher layers.</a:t>
            </a:r>
            <a:endParaRPr/>
          </a:p>
          <a:p>
            <a:pPr indent="0" lvl="0" marL="0" rtl="0">
              <a:lnSpc>
                <a:spcPct val="100000"/>
              </a:lnSpc>
              <a:spcBef>
                <a:spcPts val="1600"/>
              </a:spcBef>
              <a:spcAft>
                <a:spcPts val="0"/>
              </a:spcAft>
              <a:buNone/>
            </a:pPr>
            <a:r>
              <a:t/>
            </a:r>
            <a:endParaRPr/>
          </a:p>
          <a:p>
            <a:pPr indent="0" lvl="0" marL="0">
              <a:lnSpc>
                <a:spcPct val="100000"/>
              </a:lnSpc>
              <a:spcBef>
                <a:spcPts val="1600"/>
              </a:spcBef>
              <a:spcAft>
                <a:spcPts val="0"/>
              </a:spcAft>
              <a:buNone/>
            </a:pPr>
            <a:r>
              <a:rPr lang="pl"/>
              <a:t>The MAC, computed from a hash algorithm such as MD5 or SHA-1 as</a:t>
            </a:r>
            <a:endParaRPr/>
          </a:p>
          <a:p>
            <a:pPr indent="0" lvl="0" marL="0">
              <a:lnSpc>
                <a:spcPct val="100000"/>
              </a:lnSpc>
              <a:spcBef>
                <a:spcPts val="1600"/>
              </a:spcBef>
              <a:spcAft>
                <a:spcPts val="0"/>
              </a:spcAft>
              <a:buNone/>
            </a:pPr>
            <a:r>
              <a:rPr lang="pl"/>
              <a:t>MAC = Hash function [secret key, primary data, padding, sequence number], is used to verify the integrity of the message included in the transmitted record.</a:t>
            </a:r>
            <a:endParaRPr/>
          </a:p>
          <a:p>
            <a:pPr indent="0" lvl="0" marL="0">
              <a:spcBef>
                <a:spcPts val="1600"/>
              </a:spcBef>
              <a:spcAft>
                <a:spcPts val="1600"/>
              </a:spcAft>
              <a:buNone/>
            </a:pPr>
            <a:r>
              <a:t/>
            </a:r>
            <a:endParaRPr/>
          </a:p>
        </p:txBody>
      </p:sp>
      <p:sp>
        <p:nvSpPr>
          <p:cNvPr id="436" name="Shape 436"/>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pl"/>
              <a:t>SSL Record Protocol</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0" name="Shape 440"/>
        <p:cNvGrpSpPr/>
        <p:nvPr/>
      </p:nvGrpSpPr>
      <p:grpSpPr>
        <a:xfrm>
          <a:off x="0" y="0"/>
          <a:ext cx="0" cy="0"/>
          <a:chOff x="0" y="0"/>
          <a:chExt cx="0" cy="0"/>
        </a:xfrm>
      </p:grpSpPr>
      <p:sp>
        <p:nvSpPr>
          <p:cNvPr id="441" name="Shape 441"/>
          <p:cNvSpPr txBox="1"/>
          <p:nvPr>
            <p:ph idx="1" type="body"/>
          </p:nvPr>
        </p:nvSpPr>
        <p:spPr>
          <a:xfrm>
            <a:off x="365375" y="1403450"/>
            <a:ext cx="7968900" cy="3128100"/>
          </a:xfrm>
          <a:prstGeom prst="rect">
            <a:avLst/>
          </a:prstGeom>
        </p:spPr>
        <p:txBody>
          <a:bodyPr anchorCtr="0" anchor="t" bIns="91425" lIns="91425" spcFirstLastPara="1" rIns="91425" wrap="square" tIns="91425">
            <a:noAutofit/>
          </a:bodyPr>
          <a:lstStyle/>
          <a:p>
            <a:pPr indent="-311150" lvl="0" marL="457200">
              <a:spcBef>
                <a:spcPts val="0"/>
              </a:spcBef>
              <a:spcAft>
                <a:spcPts val="0"/>
              </a:spcAft>
              <a:buSzPts val="1300"/>
              <a:buChar char="●"/>
            </a:pPr>
            <a:r>
              <a:rPr lang="pl"/>
              <a:t>In 1994 both SSL and S-HTTP protocols was launched. </a:t>
            </a:r>
            <a:endParaRPr/>
          </a:p>
          <a:p>
            <a:pPr indent="-311150" lvl="0" marL="457200">
              <a:spcBef>
                <a:spcPts val="0"/>
              </a:spcBef>
              <a:spcAft>
                <a:spcPts val="0"/>
              </a:spcAft>
              <a:buSzPts val="1300"/>
              <a:buChar char="●"/>
            </a:pPr>
            <a:r>
              <a:rPr lang="pl"/>
              <a:t>Both systems were designed for Web-based commerce.</a:t>
            </a:r>
            <a:endParaRPr/>
          </a:p>
          <a:p>
            <a:pPr indent="-311150" lvl="0" marL="457200">
              <a:spcBef>
                <a:spcPts val="0"/>
              </a:spcBef>
              <a:spcAft>
                <a:spcPts val="0"/>
              </a:spcAft>
              <a:buSzPts val="1300"/>
              <a:buChar char="●"/>
            </a:pPr>
            <a:r>
              <a:rPr lang="pl"/>
              <a:t>Both allow for the exchange of multiple messages between two processes </a:t>
            </a:r>
            <a:endParaRPr/>
          </a:p>
          <a:p>
            <a:pPr indent="-311150" lvl="0" marL="457200" rtl="0">
              <a:spcBef>
                <a:spcPts val="0"/>
              </a:spcBef>
              <a:spcAft>
                <a:spcPts val="0"/>
              </a:spcAft>
              <a:buSzPts val="1300"/>
              <a:buChar char="●"/>
            </a:pPr>
            <a:r>
              <a:rPr lang="pl"/>
              <a:t>Both use similar cryptographic schemes such as digital envelopes, signed certificates, and message digest</a:t>
            </a:r>
            <a:endParaRPr/>
          </a:p>
          <a:p>
            <a:pPr indent="0" lvl="0" marL="0" rtl="0">
              <a:spcBef>
                <a:spcPts val="1600"/>
              </a:spcBef>
              <a:spcAft>
                <a:spcPts val="0"/>
              </a:spcAft>
              <a:buNone/>
            </a:pPr>
            <a:r>
              <a:rPr i="1" lang="pl"/>
              <a:t>Where are the differences? Why SSL is more common?</a:t>
            </a:r>
            <a:endParaRPr i="1"/>
          </a:p>
          <a:p>
            <a:pPr indent="-311150" lvl="0" marL="457200" rtl="0">
              <a:spcBef>
                <a:spcPts val="1600"/>
              </a:spcBef>
              <a:spcAft>
                <a:spcPts val="0"/>
              </a:spcAft>
              <a:buSzPts val="1300"/>
              <a:buAutoNum type="arabicPeriod"/>
            </a:pPr>
            <a:r>
              <a:rPr lang="pl"/>
              <a:t>DESIGN: S-HTTP was designed to work with only Web protocols. SSL can work in many other network protocols ( Because SSL is at a lower level in the network stack than S-HTTP ) </a:t>
            </a:r>
            <a:endParaRPr/>
          </a:p>
          <a:p>
            <a:pPr indent="-311150" lvl="0" marL="457200" rtl="0">
              <a:spcBef>
                <a:spcPts val="0"/>
              </a:spcBef>
              <a:spcAft>
                <a:spcPts val="0"/>
              </a:spcAft>
              <a:buSzPts val="1300"/>
              <a:buAutoNum type="arabicPeriod"/>
            </a:pPr>
            <a:r>
              <a:rPr lang="pl"/>
              <a:t>IMPLEMENTATION: SSL is again at a lower level than S-HTTP, it is implemented as a replacement for the sockets API to be used by applications requiring secure communications. </a:t>
            </a:r>
            <a:endParaRPr/>
          </a:p>
          <a:p>
            <a:pPr indent="-311150" lvl="0" marL="457200" rtl="0">
              <a:spcBef>
                <a:spcPts val="0"/>
              </a:spcBef>
              <a:spcAft>
                <a:spcPts val="0"/>
              </a:spcAft>
              <a:buSzPts val="1300"/>
              <a:buAutoNum type="arabicPeriod"/>
            </a:pPr>
            <a:r>
              <a:rPr lang="pl"/>
              <a:t>DISTRIBUTION: SSL was released in a free mass circulating browser, the Netscape Navigator.  S-HTTP was released in a much smaller and restricted NCSA Mosaic.</a:t>
            </a:r>
            <a:endParaRPr/>
          </a:p>
          <a:p>
            <a:pPr indent="0" lvl="0" marL="0" rtl="0">
              <a:spcBef>
                <a:spcPts val="1600"/>
              </a:spcBef>
              <a:spcAft>
                <a:spcPts val="0"/>
              </a:spcAft>
              <a:buNone/>
            </a:pPr>
            <a:r>
              <a:rPr lang="pl"/>
              <a:t>This unfortunate choice doomed the fortunes of S-HTTP</a:t>
            </a:r>
            <a:endParaRPr/>
          </a:p>
          <a:p>
            <a:pPr indent="0" lvl="0" marL="0">
              <a:spcBef>
                <a:spcPts val="1600"/>
              </a:spcBef>
              <a:spcAft>
                <a:spcPts val="0"/>
              </a:spcAft>
              <a:buNone/>
            </a:pPr>
            <a:r>
              <a:t/>
            </a:r>
            <a:endParaRPr/>
          </a:p>
          <a:p>
            <a:pPr indent="0" lvl="0" marL="0">
              <a:spcBef>
                <a:spcPts val="1600"/>
              </a:spcBef>
              <a:spcAft>
                <a:spcPts val="0"/>
              </a:spcAft>
              <a:buNone/>
            </a:pPr>
            <a:r>
              <a:t/>
            </a:r>
            <a:endParaRPr/>
          </a:p>
          <a:p>
            <a:pPr indent="0" lvl="0" marL="0">
              <a:spcBef>
                <a:spcPts val="1600"/>
              </a:spcBef>
              <a:spcAft>
                <a:spcPts val="1600"/>
              </a:spcAft>
              <a:buNone/>
            </a:pPr>
            <a:r>
              <a:t/>
            </a:r>
            <a:endParaRPr/>
          </a:p>
        </p:txBody>
      </p:sp>
      <p:sp>
        <p:nvSpPr>
          <p:cNvPr id="442" name="Shape 442"/>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pl"/>
              <a:t>SSL vs S-HTTP</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6" name="Shape 446"/>
        <p:cNvGrpSpPr/>
        <p:nvPr/>
      </p:nvGrpSpPr>
      <p:grpSpPr>
        <a:xfrm>
          <a:off x="0" y="0"/>
          <a:ext cx="0" cy="0"/>
          <a:chOff x="0" y="0"/>
          <a:chExt cx="0" cy="0"/>
        </a:xfrm>
      </p:grpSpPr>
      <p:sp>
        <p:nvSpPr>
          <p:cNvPr id="447" name="Shape 447"/>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pl"/>
              <a:t>Transport Layer Security (TLS)</a:t>
            </a:r>
            <a:endParaRPr/>
          </a:p>
        </p:txBody>
      </p:sp>
      <p:sp>
        <p:nvSpPr>
          <p:cNvPr id="448" name="Shape 448"/>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p>
            <a:pPr indent="-311150" lvl="0" marL="457200" rtl="0">
              <a:spcBef>
                <a:spcPts val="0"/>
              </a:spcBef>
              <a:spcAft>
                <a:spcPts val="0"/>
              </a:spcAft>
              <a:buSzPts val="1300"/>
              <a:buChar char="●"/>
            </a:pPr>
            <a:r>
              <a:rPr lang="pl"/>
              <a:t>Created in 1999 .</a:t>
            </a:r>
            <a:endParaRPr/>
          </a:p>
          <a:p>
            <a:pPr indent="-311150" lvl="0" marL="457200" rtl="0">
              <a:spcBef>
                <a:spcPts val="0"/>
              </a:spcBef>
              <a:spcAft>
                <a:spcPts val="0"/>
              </a:spcAft>
              <a:buSzPts val="1300"/>
              <a:buChar char="●"/>
            </a:pPr>
            <a:r>
              <a:rPr lang="pl"/>
              <a:t>s</a:t>
            </a:r>
            <a:r>
              <a:rPr lang="pl"/>
              <a:t>uccessor to SSL 3.0</a:t>
            </a:r>
            <a:endParaRPr/>
          </a:p>
          <a:p>
            <a:pPr indent="-311150" lvl="0" marL="457200" rtl="0">
              <a:spcBef>
                <a:spcPts val="0"/>
              </a:spcBef>
              <a:spcAft>
                <a:spcPts val="0"/>
              </a:spcAft>
              <a:buSzPts val="1300"/>
              <a:buChar char="●"/>
            </a:pPr>
            <a:r>
              <a:rPr lang="pl"/>
              <a:t>attempt at standardization of a secure method to communicate over the Web</a:t>
            </a:r>
            <a:endParaRPr/>
          </a:p>
          <a:p>
            <a:pPr indent="-311150" lvl="0" marL="457200" rtl="0">
              <a:spcBef>
                <a:spcPts val="0"/>
              </a:spcBef>
              <a:spcAft>
                <a:spcPts val="0"/>
              </a:spcAft>
              <a:buSzPts val="1300"/>
              <a:buChar char="●"/>
            </a:pPr>
            <a:r>
              <a:rPr lang="pl"/>
              <a:t>referred</a:t>
            </a:r>
            <a:r>
              <a:rPr lang="pl"/>
              <a:t> as SSL/TLS</a:t>
            </a:r>
            <a:endParaRPr/>
          </a:p>
          <a:p>
            <a:pPr indent="0" lvl="0" marL="0" rtl="0">
              <a:spcBef>
                <a:spcPts val="1600"/>
              </a:spcBef>
              <a:spcAft>
                <a:spcPts val="0"/>
              </a:spcAft>
              <a:buNone/>
            </a:pPr>
            <a:r>
              <a:rPr b="1" lang="pl"/>
              <a:t>Additional features have been added</a:t>
            </a:r>
            <a:r>
              <a:rPr lang="pl"/>
              <a:t>:</a:t>
            </a:r>
            <a:endParaRPr/>
          </a:p>
          <a:p>
            <a:pPr indent="-311150" lvl="0" marL="457200" rtl="0">
              <a:spcBef>
                <a:spcPts val="1600"/>
              </a:spcBef>
              <a:spcAft>
                <a:spcPts val="0"/>
              </a:spcAft>
              <a:buSzPts val="1300"/>
              <a:buChar char="●"/>
            </a:pPr>
            <a:r>
              <a:rPr lang="pl"/>
              <a:t>Interoperability—ability to exchange TLS parameters by either party, with no need for one party to know the other’s TLS implementation details</a:t>
            </a:r>
            <a:endParaRPr/>
          </a:p>
          <a:p>
            <a:pPr indent="-311150" lvl="0" marL="457200" rtl="0">
              <a:spcBef>
                <a:spcPts val="0"/>
              </a:spcBef>
              <a:spcAft>
                <a:spcPts val="0"/>
              </a:spcAft>
              <a:buSzPts val="1300"/>
              <a:buChar char="●"/>
            </a:pPr>
            <a:r>
              <a:rPr lang="pl"/>
              <a:t>Expandability—to plan for future expansions and accommodation of new protocols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2" name="Shape 452"/>
        <p:cNvGrpSpPr/>
        <p:nvPr/>
      </p:nvGrpSpPr>
      <p:grpSpPr>
        <a:xfrm>
          <a:off x="0" y="0"/>
          <a:ext cx="0" cy="0"/>
          <a:chOff x="0" y="0"/>
          <a:chExt cx="0" cy="0"/>
        </a:xfrm>
      </p:grpSpPr>
      <p:sp>
        <p:nvSpPr>
          <p:cNvPr id="453" name="Shape 453"/>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pl"/>
              <a:t>Secure Shell (SSH)</a:t>
            </a:r>
            <a:endParaRPr/>
          </a:p>
        </p:txBody>
      </p:sp>
      <p:sp>
        <p:nvSpPr>
          <p:cNvPr id="454" name="Shape 454"/>
          <p:cNvSpPr txBox="1"/>
          <p:nvPr>
            <p:ph idx="1" type="body"/>
          </p:nvPr>
        </p:nvSpPr>
        <p:spPr>
          <a:xfrm>
            <a:off x="160800" y="1493500"/>
            <a:ext cx="4411200" cy="3114000"/>
          </a:xfrm>
          <a:prstGeom prst="rect">
            <a:avLst/>
          </a:prstGeom>
        </p:spPr>
        <p:txBody>
          <a:bodyPr anchorCtr="0" anchor="t" bIns="91425" lIns="91425" spcFirstLastPara="1" rIns="91425" wrap="square" tIns="91425">
            <a:noAutofit/>
          </a:bodyPr>
          <a:lstStyle/>
          <a:p>
            <a:pPr indent="-304800" lvl="0" marL="457200">
              <a:spcBef>
                <a:spcPts val="0"/>
              </a:spcBef>
              <a:spcAft>
                <a:spcPts val="0"/>
              </a:spcAft>
              <a:buClr>
                <a:srgbClr val="000000"/>
              </a:buClr>
              <a:buSzPts val="1200"/>
              <a:buFont typeface="Arial"/>
              <a:buChar char="●"/>
            </a:pPr>
            <a:r>
              <a:rPr lang="pl" sz="1200">
                <a:solidFill>
                  <a:srgbClr val="000000"/>
                </a:solidFill>
                <a:latin typeface="Arial"/>
                <a:ea typeface="Arial"/>
                <a:cs typeface="Arial"/>
                <a:sym typeface="Arial"/>
              </a:rPr>
              <a:t>Implemented in application layer in TCP/IP and in session layer in ISO.</a:t>
            </a:r>
            <a:endParaRPr sz="1200">
              <a:solidFill>
                <a:srgbClr val="000000"/>
              </a:solidFill>
              <a:latin typeface="Arial"/>
              <a:ea typeface="Arial"/>
              <a:cs typeface="Arial"/>
              <a:sym typeface="Arial"/>
            </a:endParaRPr>
          </a:p>
          <a:p>
            <a:pPr indent="-304800" lvl="0" marL="457200">
              <a:spcBef>
                <a:spcPts val="0"/>
              </a:spcBef>
              <a:spcAft>
                <a:spcPts val="0"/>
              </a:spcAft>
              <a:buClr>
                <a:srgbClr val="000000"/>
              </a:buClr>
              <a:buSzPts val="1200"/>
              <a:buFont typeface="Arial"/>
              <a:buChar char="●"/>
            </a:pPr>
            <a:r>
              <a:rPr lang="pl" sz="1200">
                <a:solidFill>
                  <a:srgbClr val="000000"/>
                </a:solidFill>
                <a:highlight>
                  <a:srgbClr val="FFFFFF"/>
                </a:highlight>
                <a:latin typeface="Arial"/>
                <a:ea typeface="Arial"/>
                <a:cs typeface="Arial"/>
                <a:sym typeface="Arial"/>
              </a:rPr>
              <a:t>public/private asymmetrical key pairs that can be created are only used for authentication</a:t>
            </a:r>
            <a:endParaRPr sz="1200">
              <a:solidFill>
                <a:srgbClr val="000000"/>
              </a:solidFill>
              <a:highlight>
                <a:srgbClr val="FFFFFF"/>
              </a:highlight>
              <a:latin typeface="Arial"/>
              <a:ea typeface="Arial"/>
              <a:cs typeface="Arial"/>
              <a:sym typeface="Arial"/>
            </a:endParaRPr>
          </a:p>
          <a:p>
            <a:pPr indent="-304800" lvl="0" marL="457200">
              <a:spcBef>
                <a:spcPts val="0"/>
              </a:spcBef>
              <a:spcAft>
                <a:spcPts val="0"/>
              </a:spcAft>
              <a:buClr>
                <a:srgbClr val="000000"/>
              </a:buClr>
              <a:buSzPts val="1200"/>
              <a:buFont typeface="Arial"/>
              <a:buChar char="●"/>
            </a:pPr>
            <a:r>
              <a:rPr lang="pl" sz="1200">
                <a:solidFill>
                  <a:srgbClr val="000000"/>
                </a:solidFill>
                <a:highlight>
                  <a:srgbClr val="FFFFFF"/>
                </a:highlight>
                <a:latin typeface="Arial"/>
                <a:ea typeface="Arial"/>
                <a:cs typeface="Arial"/>
                <a:sym typeface="Arial"/>
              </a:rPr>
              <a:t>symmetric keys are used to encrypt the entire connection</a:t>
            </a:r>
            <a:endParaRPr sz="1200">
              <a:solidFill>
                <a:srgbClr val="000000"/>
              </a:solidFill>
              <a:highlight>
                <a:srgbClr val="FFFFFF"/>
              </a:highlight>
              <a:latin typeface="Arial"/>
              <a:ea typeface="Arial"/>
              <a:cs typeface="Arial"/>
              <a:sym typeface="Arial"/>
            </a:endParaRPr>
          </a:p>
          <a:p>
            <a:pPr indent="-304800" lvl="0" marL="457200" rtl="0">
              <a:lnSpc>
                <a:spcPct val="100000"/>
              </a:lnSpc>
              <a:spcBef>
                <a:spcPts val="0"/>
              </a:spcBef>
              <a:spcAft>
                <a:spcPts val="0"/>
              </a:spcAft>
              <a:buClr>
                <a:srgbClr val="000000"/>
              </a:buClr>
              <a:buSzPts val="1200"/>
              <a:buFont typeface="Arial"/>
              <a:buChar char="●"/>
            </a:pPr>
            <a:r>
              <a:rPr lang="pl" sz="1200">
                <a:solidFill>
                  <a:srgbClr val="000000"/>
                </a:solidFill>
                <a:highlight>
                  <a:srgbClr val="FFFFFF"/>
                </a:highlight>
                <a:latin typeface="Arial"/>
                <a:ea typeface="Arial"/>
                <a:cs typeface="Arial"/>
                <a:sym typeface="Arial"/>
              </a:rPr>
              <a:t>provides strong authentication and secure encrypted data communications between two computers connecting over an insecure network such as the Internet.</a:t>
            </a:r>
            <a:endParaRPr sz="1200">
              <a:solidFill>
                <a:srgbClr val="000000"/>
              </a:solidFill>
              <a:highlight>
                <a:srgbClr val="FFFFFF"/>
              </a:highlight>
              <a:latin typeface="Arial"/>
              <a:ea typeface="Arial"/>
              <a:cs typeface="Arial"/>
              <a:sym typeface="Arial"/>
            </a:endParaRPr>
          </a:p>
          <a:p>
            <a:pPr indent="-304800" lvl="0" marL="457200" rtl="0">
              <a:lnSpc>
                <a:spcPct val="100000"/>
              </a:lnSpc>
              <a:spcBef>
                <a:spcPts val="0"/>
              </a:spcBef>
              <a:spcAft>
                <a:spcPts val="0"/>
              </a:spcAft>
              <a:buClr>
                <a:srgbClr val="000000"/>
              </a:buClr>
              <a:buSzPts val="1200"/>
              <a:buFont typeface="Arial"/>
              <a:buChar char="●"/>
            </a:pPr>
            <a:r>
              <a:rPr lang="pl" sz="1200">
                <a:solidFill>
                  <a:srgbClr val="000000"/>
                </a:solidFill>
                <a:highlight>
                  <a:srgbClr val="FFFFFF"/>
                </a:highlight>
                <a:latin typeface="Arial"/>
                <a:ea typeface="Arial"/>
                <a:cs typeface="Arial"/>
                <a:sym typeface="Arial"/>
              </a:rPr>
              <a:t>used by network administrators for managing systems and applications remotely, allowing them to log in to another computer over a network, execute commands and move files from one computer to another.</a:t>
            </a:r>
            <a:endParaRPr sz="1350">
              <a:solidFill>
                <a:srgbClr val="6C6C6C"/>
              </a:solidFill>
              <a:highlight>
                <a:srgbClr val="FFFFFF"/>
              </a:highlight>
              <a:latin typeface="Arial"/>
              <a:ea typeface="Arial"/>
              <a:cs typeface="Arial"/>
              <a:sym typeface="Arial"/>
            </a:endParaRPr>
          </a:p>
          <a:p>
            <a:pPr indent="0" lvl="0" marL="0">
              <a:spcBef>
                <a:spcPts val="0"/>
              </a:spcBef>
              <a:spcAft>
                <a:spcPts val="1600"/>
              </a:spcAft>
              <a:buNone/>
            </a:pPr>
            <a:r>
              <a:t/>
            </a:r>
            <a:endParaRPr sz="1200">
              <a:solidFill>
                <a:srgbClr val="000000"/>
              </a:solidFill>
              <a:highlight>
                <a:srgbClr val="FFFFFF"/>
              </a:highlight>
              <a:latin typeface="Arial"/>
              <a:ea typeface="Arial"/>
              <a:cs typeface="Arial"/>
              <a:sym typeface="Arial"/>
            </a:endParaRPr>
          </a:p>
        </p:txBody>
      </p:sp>
      <p:pic>
        <p:nvPicPr>
          <p:cNvPr id="455" name="Shape 455"/>
          <p:cNvPicPr preferRelativeResize="0"/>
          <p:nvPr/>
        </p:nvPicPr>
        <p:blipFill>
          <a:blip r:embed="rId3">
            <a:alphaModFix/>
          </a:blip>
          <a:stretch>
            <a:fillRect/>
          </a:stretch>
        </p:blipFill>
        <p:spPr>
          <a:xfrm>
            <a:off x="4572000" y="1493500"/>
            <a:ext cx="4553276" cy="25908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9" name="Shape 459"/>
        <p:cNvGrpSpPr/>
        <p:nvPr/>
      </p:nvGrpSpPr>
      <p:grpSpPr>
        <a:xfrm>
          <a:off x="0" y="0"/>
          <a:ext cx="0" cy="0"/>
          <a:chOff x="0" y="0"/>
          <a:chExt cx="0" cy="0"/>
        </a:xfrm>
      </p:grpSpPr>
      <p:sp>
        <p:nvSpPr>
          <p:cNvPr id="460" name="Shape 460"/>
          <p:cNvSpPr txBox="1"/>
          <p:nvPr>
            <p:ph type="title"/>
          </p:nvPr>
        </p:nvSpPr>
        <p:spPr>
          <a:xfrm>
            <a:off x="1303800" y="111375"/>
            <a:ext cx="4083300" cy="999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pl"/>
              <a:t>Secure Shell (SSH)</a:t>
            </a:r>
            <a:endParaRPr/>
          </a:p>
          <a:p>
            <a:pPr indent="0" lvl="0" marL="0" rtl="0">
              <a:lnSpc>
                <a:spcPct val="115000"/>
              </a:lnSpc>
              <a:spcBef>
                <a:spcPts val="1100"/>
              </a:spcBef>
              <a:spcAft>
                <a:spcPts val="0"/>
              </a:spcAft>
              <a:buNone/>
            </a:pPr>
            <a:r>
              <a:rPr b="0" lang="pl" sz="2100">
                <a:solidFill>
                  <a:srgbClr val="3A3A3A"/>
                </a:solidFill>
                <a:latin typeface="Arial"/>
                <a:ea typeface="Arial"/>
                <a:cs typeface="Arial"/>
                <a:sym typeface="Arial"/>
              </a:rPr>
              <a:t>Negotiating Encryption for the Session</a:t>
            </a:r>
            <a:endParaRPr b="0" sz="2100">
              <a:solidFill>
                <a:srgbClr val="3A3A3A"/>
              </a:solidFill>
              <a:latin typeface="Arial"/>
              <a:ea typeface="Arial"/>
              <a:cs typeface="Arial"/>
              <a:sym typeface="Arial"/>
            </a:endParaRPr>
          </a:p>
          <a:p>
            <a:pPr indent="0" lvl="0" marL="0">
              <a:spcBef>
                <a:spcPts val="800"/>
              </a:spcBef>
              <a:spcAft>
                <a:spcPts val="0"/>
              </a:spcAft>
              <a:buNone/>
            </a:pPr>
            <a:r>
              <a:t/>
            </a:r>
            <a:endParaRPr/>
          </a:p>
          <a:p>
            <a:pPr indent="0" lvl="0" marL="0" rtl="0">
              <a:spcBef>
                <a:spcPts val="0"/>
              </a:spcBef>
              <a:spcAft>
                <a:spcPts val="0"/>
              </a:spcAft>
              <a:buNone/>
            </a:pPr>
            <a:r>
              <a:t/>
            </a:r>
            <a:endParaRPr/>
          </a:p>
        </p:txBody>
      </p:sp>
      <p:sp>
        <p:nvSpPr>
          <p:cNvPr id="461" name="Shape 461"/>
          <p:cNvSpPr txBox="1"/>
          <p:nvPr>
            <p:ph idx="1" type="body"/>
          </p:nvPr>
        </p:nvSpPr>
        <p:spPr>
          <a:xfrm>
            <a:off x="-149900" y="1495275"/>
            <a:ext cx="5740800" cy="3384000"/>
          </a:xfrm>
          <a:prstGeom prst="rect">
            <a:avLst/>
          </a:prstGeom>
        </p:spPr>
        <p:txBody>
          <a:bodyPr anchorCtr="0" anchor="t" bIns="91425" lIns="91425" spcFirstLastPara="1" rIns="91425" wrap="square" tIns="91425">
            <a:noAutofit/>
          </a:bodyPr>
          <a:lstStyle/>
          <a:p>
            <a:pPr indent="-304800" lvl="0" marL="457200" rtl="0">
              <a:spcBef>
                <a:spcPts val="0"/>
              </a:spcBef>
              <a:spcAft>
                <a:spcPts val="0"/>
              </a:spcAft>
              <a:buClr>
                <a:srgbClr val="000000"/>
              </a:buClr>
              <a:buSzPts val="1200"/>
              <a:buFont typeface="Arial"/>
              <a:buAutoNum type="arabicPeriod"/>
            </a:pPr>
            <a:r>
              <a:rPr lang="pl" sz="1200">
                <a:solidFill>
                  <a:srgbClr val="000000"/>
                </a:solidFill>
                <a:latin typeface="Arial"/>
                <a:ea typeface="Arial"/>
                <a:cs typeface="Arial"/>
                <a:sym typeface="Arial"/>
              </a:rPr>
              <a:t>Both parties agree on a large prime number, which will serve as a seed value.</a:t>
            </a:r>
            <a:endParaRPr sz="1200">
              <a:solidFill>
                <a:srgbClr val="000000"/>
              </a:solidFill>
              <a:latin typeface="Arial"/>
              <a:ea typeface="Arial"/>
              <a:cs typeface="Arial"/>
              <a:sym typeface="Arial"/>
            </a:endParaRPr>
          </a:p>
          <a:p>
            <a:pPr indent="-304800" lvl="0" marL="457200" rtl="0">
              <a:spcBef>
                <a:spcPts val="0"/>
              </a:spcBef>
              <a:spcAft>
                <a:spcPts val="0"/>
              </a:spcAft>
              <a:buClr>
                <a:srgbClr val="000000"/>
              </a:buClr>
              <a:buSzPts val="1200"/>
              <a:buFont typeface="Arial"/>
              <a:buAutoNum type="arabicPeriod"/>
            </a:pPr>
            <a:r>
              <a:rPr lang="pl" sz="1200">
                <a:solidFill>
                  <a:srgbClr val="000000"/>
                </a:solidFill>
                <a:latin typeface="Arial"/>
                <a:ea typeface="Arial"/>
                <a:cs typeface="Arial"/>
                <a:sym typeface="Arial"/>
              </a:rPr>
              <a:t>Both parties agree on an encryption generator (typically AES), which will be used to manipulate the values in a predefined way.</a:t>
            </a:r>
            <a:endParaRPr sz="1200">
              <a:solidFill>
                <a:srgbClr val="000000"/>
              </a:solidFill>
              <a:latin typeface="Arial"/>
              <a:ea typeface="Arial"/>
              <a:cs typeface="Arial"/>
              <a:sym typeface="Arial"/>
            </a:endParaRPr>
          </a:p>
          <a:p>
            <a:pPr indent="-304800" lvl="0" marL="457200" rtl="0">
              <a:spcBef>
                <a:spcPts val="0"/>
              </a:spcBef>
              <a:spcAft>
                <a:spcPts val="0"/>
              </a:spcAft>
              <a:buClr>
                <a:srgbClr val="000000"/>
              </a:buClr>
              <a:buSzPts val="1200"/>
              <a:buFont typeface="Arial"/>
              <a:buAutoNum type="arabicPeriod"/>
            </a:pPr>
            <a:r>
              <a:rPr lang="pl" sz="1200">
                <a:solidFill>
                  <a:srgbClr val="000000"/>
                </a:solidFill>
                <a:latin typeface="Arial"/>
                <a:ea typeface="Arial"/>
                <a:cs typeface="Arial"/>
                <a:sym typeface="Arial"/>
              </a:rPr>
              <a:t>Independently, each party comes up with another prime number which is kept secret from the other party. This number is used as the private key for this interaction (different than the private SSH key used for authentication).</a:t>
            </a:r>
            <a:endParaRPr sz="1200">
              <a:solidFill>
                <a:srgbClr val="000000"/>
              </a:solidFill>
              <a:latin typeface="Arial"/>
              <a:ea typeface="Arial"/>
              <a:cs typeface="Arial"/>
              <a:sym typeface="Arial"/>
            </a:endParaRPr>
          </a:p>
          <a:p>
            <a:pPr indent="-304800" lvl="0" marL="457200" rtl="0">
              <a:spcBef>
                <a:spcPts val="0"/>
              </a:spcBef>
              <a:spcAft>
                <a:spcPts val="0"/>
              </a:spcAft>
              <a:buClr>
                <a:srgbClr val="000000"/>
              </a:buClr>
              <a:buSzPts val="1200"/>
              <a:buFont typeface="Arial"/>
              <a:buAutoNum type="arabicPeriod"/>
            </a:pPr>
            <a:r>
              <a:rPr lang="pl" sz="1200">
                <a:solidFill>
                  <a:srgbClr val="000000"/>
                </a:solidFill>
                <a:latin typeface="Arial"/>
                <a:ea typeface="Arial"/>
                <a:cs typeface="Arial"/>
                <a:sym typeface="Arial"/>
              </a:rPr>
              <a:t>The generated private key, the encryption generator, and the shared prime number are used to generate a public key that is derived from the private key, but which can be shared with the other party.</a:t>
            </a:r>
            <a:endParaRPr sz="1200">
              <a:solidFill>
                <a:srgbClr val="000000"/>
              </a:solidFill>
              <a:latin typeface="Arial"/>
              <a:ea typeface="Arial"/>
              <a:cs typeface="Arial"/>
              <a:sym typeface="Arial"/>
            </a:endParaRPr>
          </a:p>
          <a:p>
            <a:pPr indent="-304800" lvl="0" marL="457200" rtl="0">
              <a:spcBef>
                <a:spcPts val="0"/>
              </a:spcBef>
              <a:spcAft>
                <a:spcPts val="0"/>
              </a:spcAft>
              <a:buClr>
                <a:srgbClr val="000000"/>
              </a:buClr>
              <a:buSzPts val="1200"/>
              <a:buFont typeface="Arial"/>
              <a:buAutoNum type="arabicPeriod"/>
            </a:pPr>
            <a:r>
              <a:rPr lang="pl" sz="1200">
                <a:solidFill>
                  <a:srgbClr val="000000"/>
                </a:solidFill>
                <a:latin typeface="Arial"/>
                <a:ea typeface="Arial"/>
                <a:cs typeface="Arial"/>
                <a:sym typeface="Arial"/>
              </a:rPr>
              <a:t>Both participants then exchange their generated public keys.</a:t>
            </a:r>
            <a:endParaRPr sz="1200">
              <a:solidFill>
                <a:srgbClr val="000000"/>
              </a:solidFill>
              <a:latin typeface="Arial"/>
              <a:ea typeface="Arial"/>
              <a:cs typeface="Arial"/>
              <a:sym typeface="Arial"/>
            </a:endParaRPr>
          </a:p>
          <a:p>
            <a:pPr indent="-304800" lvl="0" marL="457200" rtl="0">
              <a:spcBef>
                <a:spcPts val="0"/>
              </a:spcBef>
              <a:spcAft>
                <a:spcPts val="0"/>
              </a:spcAft>
              <a:buClr>
                <a:srgbClr val="000000"/>
              </a:buClr>
              <a:buSzPts val="1200"/>
              <a:buFont typeface="Arial"/>
              <a:buAutoNum type="arabicPeriod"/>
            </a:pPr>
            <a:r>
              <a:rPr lang="pl" sz="1200">
                <a:solidFill>
                  <a:srgbClr val="000000"/>
                </a:solidFill>
                <a:latin typeface="Arial"/>
                <a:ea typeface="Arial"/>
                <a:cs typeface="Arial"/>
                <a:sym typeface="Arial"/>
              </a:rPr>
              <a:t>The receiving entity uses their own private key, the other party's public key, and the original shared prime number to compute a shared secret key. Although this is independently computed by each party, using opposite private and public keys, it will result in the </a:t>
            </a:r>
            <a:r>
              <a:rPr i="1" lang="pl" sz="1200">
                <a:solidFill>
                  <a:srgbClr val="000000"/>
                </a:solidFill>
                <a:latin typeface="Arial"/>
                <a:ea typeface="Arial"/>
                <a:cs typeface="Arial"/>
                <a:sym typeface="Arial"/>
              </a:rPr>
              <a:t>same</a:t>
            </a:r>
            <a:r>
              <a:rPr lang="pl" sz="1200">
                <a:solidFill>
                  <a:srgbClr val="000000"/>
                </a:solidFill>
                <a:latin typeface="Arial"/>
                <a:ea typeface="Arial"/>
                <a:cs typeface="Arial"/>
                <a:sym typeface="Arial"/>
              </a:rPr>
              <a:t> shared secret key.</a:t>
            </a:r>
            <a:endParaRPr sz="1200">
              <a:solidFill>
                <a:srgbClr val="000000"/>
              </a:solidFill>
              <a:latin typeface="Arial"/>
              <a:ea typeface="Arial"/>
              <a:cs typeface="Arial"/>
              <a:sym typeface="Arial"/>
            </a:endParaRPr>
          </a:p>
          <a:p>
            <a:pPr indent="-304800" lvl="0" marL="457200" rtl="0">
              <a:spcBef>
                <a:spcPts val="0"/>
              </a:spcBef>
              <a:spcAft>
                <a:spcPts val="0"/>
              </a:spcAft>
              <a:buClr>
                <a:srgbClr val="000000"/>
              </a:buClr>
              <a:buSzPts val="1200"/>
              <a:buFont typeface="Arial"/>
              <a:buAutoNum type="arabicPeriod"/>
            </a:pPr>
            <a:r>
              <a:rPr lang="pl" sz="1200">
                <a:solidFill>
                  <a:srgbClr val="000000"/>
                </a:solidFill>
                <a:latin typeface="Arial"/>
                <a:ea typeface="Arial"/>
                <a:cs typeface="Arial"/>
                <a:sym typeface="Arial"/>
              </a:rPr>
              <a:t>The shared secret is then used to encrypt all communication that follows.</a:t>
            </a:r>
            <a:endParaRPr sz="1200">
              <a:solidFill>
                <a:srgbClr val="000000"/>
              </a:solidFill>
              <a:latin typeface="Arial"/>
              <a:ea typeface="Arial"/>
              <a:cs typeface="Arial"/>
              <a:sym typeface="Arial"/>
            </a:endParaRPr>
          </a:p>
          <a:p>
            <a:pPr indent="0" lvl="0" marL="0" rtl="0">
              <a:spcBef>
                <a:spcPts val="0"/>
              </a:spcBef>
              <a:spcAft>
                <a:spcPts val="1600"/>
              </a:spcAft>
              <a:buNone/>
            </a:pPr>
            <a:r>
              <a:t/>
            </a:r>
            <a:endParaRPr sz="1200">
              <a:solidFill>
                <a:srgbClr val="000000"/>
              </a:solidFill>
              <a:latin typeface="Arial"/>
              <a:ea typeface="Arial"/>
              <a:cs typeface="Arial"/>
              <a:sym typeface="Arial"/>
            </a:endParaRPr>
          </a:p>
        </p:txBody>
      </p:sp>
      <p:pic>
        <p:nvPicPr>
          <p:cNvPr id="462" name="Shape 462"/>
          <p:cNvPicPr preferRelativeResize="0"/>
          <p:nvPr/>
        </p:nvPicPr>
        <p:blipFill>
          <a:blip r:embed="rId3">
            <a:alphaModFix/>
          </a:blip>
          <a:stretch>
            <a:fillRect/>
          </a:stretch>
        </p:blipFill>
        <p:spPr>
          <a:xfrm>
            <a:off x="5590909" y="0"/>
            <a:ext cx="3665483" cy="51435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7" name="Shape 287"/>
        <p:cNvGrpSpPr/>
        <p:nvPr/>
      </p:nvGrpSpPr>
      <p:grpSpPr>
        <a:xfrm>
          <a:off x="0" y="0"/>
          <a:ext cx="0" cy="0"/>
          <a:chOff x="0" y="0"/>
          <a:chExt cx="0" cy="0"/>
        </a:xfrm>
      </p:grpSpPr>
      <p:sp>
        <p:nvSpPr>
          <p:cNvPr id="288" name="Shape 288"/>
          <p:cNvSpPr txBox="1"/>
          <p:nvPr>
            <p:ph idx="1" type="body"/>
          </p:nvPr>
        </p:nvSpPr>
        <p:spPr>
          <a:xfrm>
            <a:off x="1313150" y="359875"/>
            <a:ext cx="7030500" cy="2541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pl" sz="1800">
                <a:solidFill>
                  <a:srgbClr val="000000"/>
                </a:solidFill>
                <a:latin typeface="Times New Roman"/>
                <a:ea typeface="Times New Roman"/>
                <a:cs typeface="Times New Roman"/>
                <a:sym typeface="Times New Roman"/>
              </a:rPr>
              <a:t>The call for and desire for security and privacy has led to the advent of several proposals for security protocols and standards.</a:t>
            </a:r>
            <a:endParaRPr sz="1800">
              <a:solidFill>
                <a:srgbClr val="000000"/>
              </a:solidFill>
              <a:latin typeface="Times New Roman"/>
              <a:ea typeface="Times New Roman"/>
              <a:cs typeface="Times New Roman"/>
              <a:sym typeface="Times New Roman"/>
            </a:endParaRPr>
          </a:p>
          <a:p>
            <a:pPr indent="0" lvl="0" marL="0">
              <a:spcBef>
                <a:spcPts val="1600"/>
              </a:spcBef>
              <a:spcAft>
                <a:spcPts val="0"/>
              </a:spcAft>
              <a:buNone/>
            </a:pPr>
            <a:r>
              <a:rPr lang="pl" sz="1800">
                <a:solidFill>
                  <a:srgbClr val="000000"/>
                </a:solidFill>
                <a:latin typeface="Times New Roman"/>
                <a:ea typeface="Times New Roman"/>
                <a:cs typeface="Times New Roman"/>
                <a:sym typeface="Times New Roman"/>
              </a:rPr>
              <a:t>We will consider these protocols in both the ISO and TCP/IP stacks.</a:t>
            </a:r>
            <a:endParaRPr sz="1800">
              <a:solidFill>
                <a:srgbClr val="000000"/>
              </a:solidFill>
              <a:latin typeface="Times New Roman"/>
              <a:ea typeface="Times New Roman"/>
              <a:cs typeface="Times New Roman"/>
              <a:sym typeface="Times New Roman"/>
            </a:endParaRPr>
          </a:p>
          <a:p>
            <a:pPr indent="0" lvl="0" marL="0">
              <a:spcBef>
                <a:spcPts val="1600"/>
              </a:spcBef>
              <a:spcAft>
                <a:spcPts val="1600"/>
              </a:spcAft>
              <a:buNone/>
            </a:pPr>
            <a:r>
              <a:t/>
            </a:r>
            <a:endParaRPr sz="1800">
              <a:solidFill>
                <a:srgbClr val="000000"/>
              </a:solidFill>
              <a:latin typeface="Times New Roman"/>
              <a:ea typeface="Times New Roman"/>
              <a:cs typeface="Times New Roman"/>
              <a:sym typeface="Times New Roman"/>
            </a:endParaRPr>
          </a:p>
        </p:txBody>
      </p:sp>
      <p:pic>
        <p:nvPicPr>
          <p:cNvPr id="289" name="Shape 289"/>
          <p:cNvPicPr preferRelativeResize="0"/>
          <p:nvPr/>
        </p:nvPicPr>
        <p:blipFill>
          <a:blip r:embed="rId3">
            <a:alphaModFix/>
          </a:blip>
          <a:stretch>
            <a:fillRect/>
          </a:stretch>
        </p:blipFill>
        <p:spPr>
          <a:xfrm>
            <a:off x="2746600" y="1629800"/>
            <a:ext cx="3390025" cy="331072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6" name="Shape 466"/>
        <p:cNvGrpSpPr/>
        <p:nvPr/>
      </p:nvGrpSpPr>
      <p:grpSpPr>
        <a:xfrm>
          <a:off x="0" y="0"/>
          <a:ext cx="0" cy="0"/>
          <a:chOff x="0" y="0"/>
          <a:chExt cx="0" cy="0"/>
        </a:xfrm>
      </p:grpSpPr>
      <p:sp>
        <p:nvSpPr>
          <p:cNvPr id="467" name="Shape 467"/>
          <p:cNvSpPr txBox="1"/>
          <p:nvPr>
            <p:ph type="title"/>
          </p:nvPr>
        </p:nvSpPr>
        <p:spPr>
          <a:xfrm>
            <a:off x="1303800" y="111375"/>
            <a:ext cx="4083300" cy="9993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pl"/>
              <a:t>Secure Shell</a:t>
            </a:r>
            <a:endParaRPr/>
          </a:p>
          <a:p>
            <a:pPr indent="0" lvl="0" marL="0" rtl="0">
              <a:lnSpc>
                <a:spcPct val="115000"/>
              </a:lnSpc>
              <a:spcBef>
                <a:spcPts val="1100"/>
              </a:spcBef>
              <a:spcAft>
                <a:spcPts val="0"/>
              </a:spcAft>
              <a:buNone/>
            </a:pPr>
            <a:r>
              <a:rPr b="0" lang="pl" sz="2100">
                <a:solidFill>
                  <a:srgbClr val="3A3A3A"/>
                </a:solidFill>
                <a:latin typeface="Arial"/>
                <a:ea typeface="Arial"/>
                <a:cs typeface="Arial"/>
                <a:sym typeface="Arial"/>
              </a:rPr>
              <a:t>Authenticating the User's Access to the Server</a:t>
            </a:r>
            <a:endParaRPr b="0" sz="2100">
              <a:solidFill>
                <a:srgbClr val="3A3A3A"/>
              </a:solidFill>
              <a:latin typeface="Arial"/>
              <a:ea typeface="Arial"/>
              <a:cs typeface="Arial"/>
              <a:sym typeface="Arial"/>
            </a:endParaRPr>
          </a:p>
          <a:p>
            <a:pPr indent="0" lvl="0" marL="0" rtl="0">
              <a:lnSpc>
                <a:spcPct val="115000"/>
              </a:lnSpc>
              <a:spcBef>
                <a:spcPts val="1100"/>
              </a:spcBef>
              <a:spcAft>
                <a:spcPts val="0"/>
              </a:spcAft>
              <a:buNone/>
            </a:pPr>
            <a:r>
              <a:t/>
            </a:r>
            <a:endParaRPr b="0" sz="2100">
              <a:solidFill>
                <a:srgbClr val="3A3A3A"/>
              </a:solidFill>
              <a:latin typeface="Arial"/>
              <a:ea typeface="Arial"/>
              <a:cs typeface="Arial"/>
              <a:sym typeface="Arial"/>
            </a:endParaRPr>
          </a:p>
          <a:p>
            <a:pPr indent="0" lvl="0" marL="0" rtl="0">
              <a:spcBef>
                <a:spcPts val="800"/>
              </a:spcBef>
              <a:spcAft>
                <a:spcPts val="0"/>
              </a:spcAft>
              <a:buNone/>
            </a:pPr>
            <a:r>
              <a:t/>
            </a:r>
            <a:endParaRPr/>
          </a:p>
          <a:p>
            <a:pPr indent="0" lvl="0" marL="0" rtl="0">
              <a:spcBef>
                <a:spcPts val="0"/>
              </a:spcBef>
              <a:spcAft>
                <a:spcPts val="0"/>
              </a:spcAft>
              <a:buNone/>
            </a:pPr>
            <a:r>
              <a:t/>
            </a:r>
            <a:endParaRPr/>
          </a:p>
        </p:txBody>
      </p:sp>
      <p:sp>
        <p:nvSpPr>
          <p:cNvPr id="468" name="Shape 468"/>
          <p:cNvSpPr txBox="1"/>
          <p:nvPr>
            <p:ph idx="1" type="body"/>
          </p:nvPr>
        </p:nvSpPr>
        <p:spPr>
          <a:xfrm>
            <a:off x="131175" y="2571750"/>
            <a:ext cx="5459700" cy="23073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b="1" lang="pl" sz="1200">
                <a:solidFill>
                  <a:srgbClr val="000000"/>
                </a:solidFill>
                <a:highlight>
                  <a:srgbClr val="FFFFFF"/>
                </a:highlight>
                <a:latin typeface="Arial"/>
                <a:ea typeface="Arial"/>
                <a:cs typeface="Arial"/>
                <a:sym typeface="Arial"/>
              </a:rPr>
              <a:t>Password </a:t>
            </a:r>
            <a:r>
              <a:rPr b="1" lang="pl" sz="1200">
                <a:solidFill>
                  <a:srgbClr val="000000"/>
                </a:solidFill>
                <a:highlight>
                  <a:srgbClr val="FFFFFF"/>
                </a:highlight>
                <a:latin typeface="Arial"/>
                <a:ea typeface="Arial"/>
                <a:cs typeface="Arial"/>
                <a:sym typeface="Arial"/>
              </a:rPr>
              <a:t>authentication</a:t>
            </a:r>
            <a:endParaRPr b="1" sz="1200">
              <a:solidFill>
                <a:srgbClr val="000000"/>
              </a:solidFill>
              <a:highlight>
                <a:srgbClr val="FFFFFF"/>
              </a:highlight>
              <a:latin typeface="Arial"/>
              <a:ea typeface="Arial"/>
              <a:cs typeface="Arial"/>
              <a:sym typeface="Arial"/>
            </a:endParaRPr>
          </a:p>
          <a:p>
            <a:pPr indent="0" lvl="0" marL="0" rtl="0">
              <a:spcBef>
                <a:spcPts val="1600"/>
              </a:spcBef>
              <a:spcAft>
                <a:spcPts val="0"/>
              </a:spcAft>
              <a:buNone/>
            </a:pPr>
            <a:r>
              <a:rPr lang="pl" sz="1200">
                <a:solidFill>
                  <a:srgbClr val="000000"/>
                </a:solidFill>
                <a:highlight>
                  <a:srgbClr val="FFFFFF"/>
                </a:highlight>
                <a:latin typeface="Arial"/>
                <a:ea typeface="Arial"/>
                <a:cs typeface="Arial"/>
                <a:sym typeface="Arial"/>
              </a:rPr>
              <a:t>Server simply prompts the client for the password of the account they are attempting to login with. The password is sent through the negotiated encryption, so it is secure from outside parties. (NOT RECOMMENDED)</a:t>
            </a:r>
            <a:endParaRPr sz="1200">
              <a:solidFill>
                <a:srgbClr val="000000"/>
              </a:solidFill>
              <a:highlight>
                <a:srgbClr val="FFFFFF"/>
              </a:highlight>
              <a:latin typeface="Arial"/>
              <a:ea typeface="Arial"/>
              <a:cs typeface="Arial"/>
              <a:sym typeface="Arial"/>
            </a:endParaRPr>
          </a:p>
          <a:p>
            <a:pPr indent="0" lvl="0" marL="0" rtl="0">
              <a:spcBef>
                <a:spcPts val="1600"/>
              </a:spcBef>
              <a:spcAft>
                <a:spcPts val="1600"/>
              </a:spcAft>
              <a:buNone/>
            </a:pPr>
            <a:r>
              <a:t/>
            </a:r>
            <a:endParaRPr sz="1200">
              <a:solidFill>
                <a:srgbClr val="000000"/>
              </a:solidFill>
              <a:highlight>
                <a:srgbClr val="FFFFFF"/>
              </a:highlight>
              <a:latin typeface="Arial"/>
              <a:ea typeface="Arial"/>
              <a:cs typeface="Arial"/>
              <a:sym typeface="Arial"/>
            </a:endParaRPr>
          </a:p>
        </p:txBody>
      </p:sp>
      <p:pic>
        <p:nvPicPr>
          <p:cNvPr id="469" name="Shape 469"/>
          <p:cNvPicPr preferRelativeResize="0"/>
          <p:nvPr/>
        </p:nvPicPr>
        <p:blipFill>
          <a:blip r:embed="rId3">
            <a:alphaModFix/>
          </a:blip>
          <a:stretch>
            <a:fillRect/>
          </a:stretch>
        </p:blipFill>
        <p:spPr>
          <a:xfrm>
            <a:off x="5590909" y="0"/>
            <a:ext cx="3665483" cy="5143501"/>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3" name="Shape 473"/>
        <p:cNvGrpSpPr/>
        <p:nvPr/>
      </p:nvGrpSpPr>
      <p:grpSpPr>
        <a:xfrm>
          <a:off x="0" y="0"/>
          <a:ext cx="0" cy="0"/>
          <a:chOff x="0" y="0"/>
          <a:chExt cx="0" cy="0"/>
        </a:xfrm>
      </p:grpSpPr>
      <p:sp>
        <p:nvSpPr>
          <p:cNvPr id="474" name="Shape 474"/>
          <p:cNvSpPr txBox="1"/>
          <p:nvPr>
            <p:ph type="title"/>
          </p:nvPr>
        </p:nvSpPr>
        <p:spPr>
          <a:xfrm>
            <a:off x="1303800" y="111375"/>
            <a:ext cx="5872800" cy="9993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pl"/>
              <a:t>Secure Shell</a:t>
            </a:r>
            <a:endParaRPr/>
          </a:p>
          <a:p>
            <a:pPr indent="0" lvl="0" marL="0" rtl="0">
              <a:lnSpc>
                <a:spcPct val="115000"/>
              </a:lnSpc>
              <a:spcBef>
                <a:spcPts val="1100"/>
              </a:spcBef>
              <a:spcAft>
                <a:spcPts val="0"/>
              </a:spcAft>
              <a:buNone/>
            </a:pPr>
            <a:r>
              <a:rPr b="0" lang="pl" sz="2100">
                <a:solidFill>
                  <a:srgbClr val="3A3A3A"/>
                </a:solidFill>
                <a:latin typeface="Arial"/>
                <a:ea typeface="Arial"/>
                <a:cs typeface="Arial"/>
                <a:sym typeface="Arial"/>
              </a:rPr>
              <a:t>Authenticating the User's Access to the Server, </a:t>
            </a:r>
            <a:r>
              <a:rPr b="0" lang="pl" sz="2100">
                <a:solidFill>
                  <a:srgbClr val="3A3A3A"/>
                </a:solidFill>
                <a:latin typeface="Arial"/>
                <a:ea typeface="Arial"/>
                <a:cs typeface="Arial"/>
                <a:sym typeface="Arial"/>
              </a:rPr>
              <a:t>Asymmetric</a:t>
            </a:r>
            <a:r>
              <a:rPr b="0" lang="pl" sz="2100">
                <a:solidFill>
                  <a:srgbClr val="3A3A3A"/>
                </a:solidFill>
                <a:latin typeface="Arial"/>
                <a:ea typeface="Arial"/>
                <a:cs typeface="Arial"/>
                <a:sym typeface="Arial"/>
              </a:rPr>
              <a:t> </a:t>
            </a:r>
            <a:r>
              <a:rPr b="0" lang="pl" sz="2100">
                <a:solidFill>
                  <a:srgbClr val="3A3A3A"/>
                </a:solidFill>
                <a:latin typeface="Arial"/>
                <a:ea typeface="Arial"/>
                <a:cs typeface="Arial"/>
                <a:sym typeface="Arial"/>
              </a:rPr>
              <a:t>authentication</a:t>
            </a:r>
            <a:endParaRPr b="0" sz="2100">
              <a:solidFill>
                <a:srgbClr val="3A3A3A"/>
              </a:solidFill>
              <a:latin typeface="Arial"/>
              <a:ea typeface="Arial"/>
              <a:cs typeface="Arial"/>
              <a:sym typeface="Arial"/>
            </a:endParaRPr>
          </a:p>
          <a:p>
            <a:pPr indent="0" lvl="0" marL="0" rtl="0">
              <a:lnSpc>
                <a:spcPct val="115000"/>
              </a:lnSpc>
              <a:spcBef>
                <a:spcPts val="800"/>
              </a:spcBef>
              <a:spcAft>
                <a:spcPts val="0"/>
              </a:spcAft>
              <a:buNone/>
            </a:pPr>
            <a:r>
              <a:t/>
            </a:r>
            <a:endParaRPr b="0" sz="2100">
              <a:solidFill>
                <a:srgbClr val="3A3A3A"/>
              </a:solidFill>
              <a:latin typeface="Arial"/>
              <a:ea typeface="Arial"/>
              <a:cs typeface="Arial"/>
              <a:sym typeface="Arial"/>
            </a:endParaRPr>
          </a:p>
          <a:p>
            <a:pPr indent="0" lvl="0" marL="0" rtl="0">
              <a:lnSpc>
                <a:spcPct val="115000"/>
              </a:lnSpc>
              <a:spcBef>
                <a:spcPts val="1100"/>
              </a:spcBef>
              <a:spcAft>
                <a:spcPts val="0"/>
              </a:spcAft>
              <a:buNone/>
            </a:pPr>
            <a:r>
              <a:t/>
            </a:r>
            <a:endParaRPr b="0" sz="2100">
              <a:solidFill>
                <a:srgbClr val="3A3A3A"/>
              </a:solidFill>
              <a:latin typeface="Arial"/>
              <a:ea typeface="Arial"/>
              <a:cs typeface="Arial"/>
              <a:sym typeface="Arial"/>
            </a:endParaRPr>
          </a:p>
          <a:p>
            <a:pPr indent="0" lvl="0" marL="0" rtl="0">
              <a:spcBef>
                <a:spcPts val="800"/>
              </a:spcBef>
              <a:spcAft>
                <a:spcPts val="0"/>
              </a:spcAft>
              <a:buNone/>
            </a:pPr>
            <a:r>
              <a:t/>
            </a:r>
            <a:endParaRPr/>
          </a:p>
          <a:p>
            <a:pPr indent="0" lvl="0" marL="0" rtl="0">
              <a:spcBef>
                <a:spcPts val="0"/>
              </a:spcBef>
              <a:spcAft>
                <a:spcPts val="0"/>
              </a:spcAft>
              <a:buNone/>
            </a:pPr>
            <a:r>
              <a:t/>
            </a:r>
            <a:endParaRPr/>
          </a:p>
        </p:txBody>
      </p:sp>
      <p:sp>
        <p:nvSpPr>
          <p:cNvPr id="475" name="Shape 475"/>
          <p:cNvSpPr txBox="1"/>
          <p:nvPr>
            <p:ph idx="1" type="body"/>
          </p:nvPr>
        </p:nvSpPr>
        <p:spPr>
          <a:xfrm>
            <a:off x="131175" y="1495275"/>
            <a:ext cx="8282100" cy="33840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pl" sz="1200">
                <a:solidFill>
                  <a:srgbClr val="000000"/>
                </a:solidFill>
                <a:highlight>
                  <a:srgbClr val="FFFFFF"/>
                </a:highlight>
                <a:latin typeface="Arial"/>
                <a:ea typeface="Arial"/>
                <a:cs typeface="Arial"/>
                <a:sym typeface="Arial"/>
              </a:rPr>
              <a:t>K- client, S - Server</a:t>
            </a:r>
            <a:endParaRPr sz="1200">
              <a:solidFill>
                <a:srgbClr val="000000"/>
              </a:solidFill>
              <a:highlight>
                <a:srgbClr val="FFFFFF"/>
              </a:highlight>
              <a:latin typeface="Arial"/>
              <a:ea typeface="Arial"/>
              <a:cs typeface="Arial"/>
              <a:sym typeface="Arial"/>
            </a:endParaRPr>
          </a:p>
          <a:p>
            <a:pPr indent="0" lvl="0" marL="0" rtl="0">
              <a:spcBef>
                <a:spcPts val="1600"/>
              </a:spcBef>
              <a:spcAft>
                <a:spcPts val="0"/>
              </a:spcAft>
              <a:buNone/>
            </a:pPr>
            <a:r>
              <a:rPr b="1" lang="pl" sz="1200">
                <a:solidFill>
                  <a:srgbClr val="000000"/>
                </a:solidFill>
                <a:latin typeface="Arial"/>
                <a:ea typeface="Arial"/>
                <a:cs typeface="Arial"/>
                <a:sym typeface="Arial"/>
              </a:rPr>
              <a:t>K -&gt; S </a:t>
            </a:r>
            <a:r>
              <a:rPr lang="pl" sz="1200">
                <a:solidFill>
                  <a:srgbClr val="000000"/>
                </a:solidFill>
                <a:latin typeface="Arial"/>
                <a:ea typeface="Arial"/>
                <a:cs typeface="Arial"/>
                <a:sym typeface="Arial"/>
              </a:rPr>
              <a:t>: </a:t>
            </a:r>
            <a:r>
              <a:rPr lang="pl" sz="1200">
                <a:solidFill>
                  <a:srgbClr val="000000"/>
                </a:solidFill>
                <a:latin typeface="Arial"/>
                <a:ea typeface="Arial"/>
                <a:cs typeface="Arial"/>
                <a:sym typeface="Arial"/>
              </a:rPr>
              <a:t>sends an ID for the key pair it would like to authenticate with to the server.</a:t>
            </a:r>
            <a:endParaRPr sz="1200">
              <a:solidFill>
                <a:srgbClr val="000000"/>
              </a:solidFill>
              <a:latin typeface="Arial"/>
              <a:ea typeface="Arial"/>
              <a:cs typeface="Arial"/>
              <a:sym typeface="Arial"/>
            </a:endParaRPr>
          </a:p>
          <a:p>
            <a:pPr indent="0" lvl="0" marL="0" rtl="0">
              <a:spcBef>
                <a:spcPts val="0"/>
              </a:spcBef>
              <a:spcAft>
                <a:spcPts val="0"/>
              </a:spcAft>
              <a:buNone/>
            </a:pPr>
            <a:r>
              <a:rPr b="1" lang="pl" sz="1200">
                <a:solidFill>
                  <a:srgbClr val="000000"/>
                </a:solidFill>
                <a:latin typeface="Arial"/>
                <a:ea typeface="Arial"/>
                <a:cs typeface="Arial"/>
                <a:sym typeface="Arial"/>
              </a:rPr>
              <a:t>S:</a:t>
            </a:r>
            <a:r>
              <a:rPr lang="pl" sz="1200">
                <a:solidFill>
                  <a:srgbClr val="000000"/>
                </a:solidFill>
                <a:latin typeface="Arial"/>
                <a:ea typeface="Arial"/>
                <a:cs typeface="Arial"/>
                <a:sym typeface="Arial"/>
              </a:rPr>
              <a:t> check's the </a:t>
            </a:r>
            <a:r>
              <a:rPr lang="pl" sz="1150">
                <a:solidFill>
                  <a:srgbClr val="000000"/>
                </a:solidFill>
                <a:latin typeface="Arial"/>
                <a:ea typeface="Arial"/>
                <a:cs typeface="Arial"/>
                <a:sym typeface="Arial"/>
              </a:rPr>
              <a:t>authorized_keys</a:t>
            </a:r>
            <a:r>
              <a:rPr lang="pl" sz="1200">
                <a:solidFill>
                  <a:srgbClr val="000000"/>
                </a:solidFill>
                <a:latin typeface="Arial"/>
                <a:ea typeface="Arial"/>
                <a:cs typeface="Arial"/>
                <a:sym typeface="Arial"/>
              </a:rPr>
              <a:t> file of the account that the client is attempting to log into for the key ID. If a public key with matching ID is found in the file, the server generates a random number and uses the public key to encrypt the number.</a:t>
            </a:r>
            <a:endParaRPr sz="1200">
              <a:solidFill>
                <a:srgbClr val="000000"/>
              </a:solidFill>
              <a:latin typeface="Arial"/>
              <a:ea typeface="Arial"/>
              <a:cs typeface="Arial"/>
              <a:sym typeface="Arial"/>
            </a:endParaRPr>
          </a:p>
          <a:p>
            <a:pPr indent="0" lvl="0" marL="0" rtl="0">
              <a:spcBef>
                <a:spcPts val="0"/>
              </a:spcBef>
              <a:spcAft>
                <a:spcPts val="0"/>
              </a:spcAft>
              <a:buNone/>
            </a:pPr>
            <a:r>
              <a:rPr b="1" lang="pl" sz="1200">
                <a:solidFill>
                  <a:srgbClr val="000000"/>
                </a:solidFill>
                <a:latin typeface="Arial"/>
                <a:ea typeface="Arial"/>
                <a:cs typeface="Arial"/>
                <a:sym typeface="Arial"/>
              </a:rPr>
              <a:t>S -&gt; K</a:t>
            </a:r>
            <a:r>
              <a:rPr lang="pl" sz="1200">
                <a:solidFill>
                  <a:srgbClr val="000000"/>
                </a:solidFill>
                <a:latin typeface="Arial"/>
                <a:ea typeface="Arial"/>
                <a:cs typeface="Arial"/>
                <a:sym typeface="Arial"/>
              </a:rPr>
              <a:t>:  sends this encrypted message.</a:t>
            </a:r>
            <a:endParaRPr sz="1200">
              <a:solidFill>
                <a:srgbClr val="000000"/>
              </a:solidFill>
              <a:latin typeface="Arial"/>
              <a:ea typeface="Arial"/>
              <a:cs typeface="Arial"/>
              <a:sym typeface="Arial"/>
            </a:endParaRPr>
          </a:p>
          <a:p>
            <a:pPr indent="0" lvl="0" marL="0" rtl="0">
              <a:spcBef>
                <a:spcPts val="0"/>
              </a:spcBef>
              <a:spcAft>
                <a:spcPts val="0"/>
              </a:spcAft>
              <a:buNone/>
            </a:pPr>
            <a:r>
              <a:rPr b="1" lang="pl" sz="1200">
                <a:solidFill>
                  <a:srgbClr val="000000"/>
                </a:solidFill>
                <a:latin typeface="Arial"/>
                <a:ea typeface="Arial"/>
                <a:cs typeface="Arial"/>
                <a:sym typeface="Arial"/>
              </a:rPr>
              <a:t>K</a:t>
            </a:r>
            <a:r>
              <a:rPr lang="pl" sz="1200">
                <a:solidFill>
                  <a:srgbClr val="000000"/>
                </a:solidFill>
                <a:latin typeface="Arial"/>
                <a:ea typeface="Arial"/>
                <a:cs typeface="Arial"/>
                <a:sym typeface="Arial"/>
              </a:rPr>
              <a:t>: decrypt the message using private key, revealing the original number. Then client combines the decrypted number with the shared session key that is being used to encrypt the communication, and calculates the MD5 hash of this value.</a:t>
            </a:r>
            <a:endParaRPr sz="1200">
              <a:solidFill>
                <a:srgbClr val="000000"/>
              </a:solidFill>
              <a:latin typeface="Arial"/>
              <a:ea typeface="Arial"/>
              <a:cs typeface="Arial"/>
              <a:sym typeface="Arial"/>
            </a:endParaRPr>
          </a:p>
          <a:p>
            <a:pPr indent="0" lvl="0" marL="0" rtl="0">
              <a:spcBef>
                <a:spcPts val="0"/>
              </a:spcBef>
              <a:spcAft>
                <a:spcPts val="0"/>
              </a:spcAft>
              <a:buNone/>
            </a:pPr>
            <a:r>
              <a:rPr b="1" lang="pl" sz="1200">
                <a:solidFill>
                  <a:srgbClr val="000000"/>
                </a:solidFill>
                <a:latin typeface="Arial"/>
                <a:ea typeface="Arial"/>
                <a:cs typeface="Arial"/>
                <a:sym typeface="Arial"/>
              </a:rPr>
              <a:t>K -&gt; S</a:t>
            </a:r>
            <a:r>
              <a:rPr lang="pl" sz="1200">
                <a:solidFill>
                  <a:srgbClr val="000000"/>
                </a:solidFill>
                <a:latin typeface="Arial"/>
                <a:ea typeface="Arial"/>
                <a:cs typeface="Arial"/>
                <a:sym typeface="Arial"/>
              </a:rPr>
              <a:t>: sends this MD5 hash back to the server as an answer to the encrypted number message.</a:t>
            </a:r>
            <a:endParaRPr sz="1200">
              <a:solidFill>
                <a:srgbClr val="000000"/>
              </a:solidFill>
              <a:latin typeface="Arial"/>
              <a:ea typeface="Arial"/>
              <a:cs typeface="Arial"/>
              <a:sym typeface="Arial"/>
            </a:endParaRPr>
          </a:p>
          <a:p>
            <a:pPr indent="0" lvl="0" marL="0" rtl="0">
              <a:spcBef>
                <a:spcPts val="0"/>
              </a:spcBef>
              <a:spcAft>
                <a:spcPts val="0"/>
              </a:spcAft>
              <a:buNone/>
            </a:pPr>
            <a:r>
              <a:rPr b="1" lang="pl" sz="1200">
                <a:solidFill>
                  <a:srgbClr val="000000"/>
                </a:solidFill>
                <a:latin typeface="Arial"/>
                <a:ea typeface="Arial"/>
                <a:cs typeface="Arial"/>
                <a:sym typeface="Arial"/>
              </a:rPr>
              <a:t>S</a:t>
            </a:r>
            <a:r>
              <a:rPr lang="pl" sz="1200">
                <a:solidFill>
                  <a:srgbClr val="000000"/>
                </a:solidFill>
                <a:latin typeface="Arial"/>
                <a:ea typeface="Arial"/>
                <a:cs typeface="Arial"/>
                <a:sym typeface="Arial"/>
              </a:rPr>
              <a:t>: The server uses the same shared session key and the original number that it sent to the client to calculate the MD5 value on its own. It compares its own calculation to the one that the client sent back. If these two values match, it proves that the client was in possession of the private key and the client is authenticated.</a:t>
            </a:r>
            <a:endParaRPr sz="1200">
              <a:solidFill>
                <a:srgbClr val="000000"/>
              </a:solidFill>
              <a:latin typeface="Arial"/>
              <a:ea typeface="Arial"/>
              <a:cs typeface="Arial"/>
              <a:sym typeface="Arial"/>
            </a:endParaRPr>
          </a:p>
          <a:p>
            <a:pPr indent="0" lvl="0" marL="0" rtl="0">
              <a:spcBef>
                <a:spcPts val="0"/>
              </a:spcBef>
              <a:spcAft>
                <a:spcPts val="1600"/>
              </a:spcAft>
              <a:buNone/>
            </a:pPr>
            <a:r>
              <a:t/>
            </a:r>
            <a:endParaRPr sz="1200">
              <a:solidFill>
                <a:srgbClr val="000000"/>
              </a:solidFill>
              <a:highlight>
                <a:srgbClr val="FFFFFF"/>
              </a:highlight>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9" name="Shape 479"/>
        <p:cNvGrpSpPr/>
        <p:nvPr/>
      </p:nvGrpSpPr>
      <p:grpSpPr>
        <a:xfrm>
          <a:off x="0" y="0"/>
          <a:ext cx="0" cy="0"/>
          <a:chOff x="0" y="0"/>
          <a:chExt cx="0" cy="0"/>
        </a:xfrm>
      </p:grpSpPr>
      <p:sp>
        <p:nvSpPr>
          <p:cNvPr id="480" name="Shape 480"/>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481" name="Shape 481"/>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pic>
        <p:nvPicPr>
          <p:cNvPr id="482" name="Shape 482"/>
          <p:cNvPicPr preferRelativeResize="0"/>
          <p:nvPr/>
        </p:nvPicPr>
        <p:blipFill>
          <a:blip r:embed="rId3">
            <a:alphaModFix/>
          </a:blip>
          <a:stretch>
            <a:fillRect/>
          </a:stretch>
        </p:blipFill>
        <p:spPr>
          <a:xfrm>
            <a:off x="481775" y="549025"/>
            <a:ext cx="8090875" cy="40454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6" name="Shape 486"/>
        <p:cNvGrpSpPr/>
        <p:nvPr/>
      </p:nvGrpSpPr>
      <p:grpSpPr>
        <a:xfrm>
          <a:off x="0" y="0"/>
          <a:ext cx="0" cy="0"/>
          <a:chOff x="0" y="0"/>
          <a:chExt cx="0" cy="0"/>
        </a:xfrm>
      </p:grpSpPr>
      <p:sp>
        <p:nvSpPr>
          <p:cNvPr id="487" name="Shape 487"/>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pl"/>
              <a:t>Internet Protocol Security (IPsec)</a:t>
            </a:r>
            <a:endParaRPr/>
          </a:p>
        </p:txBody>
      </p:sp>
      <p:sp>
        <p:nvSpPr>
          <p:cNvPr id="488" name="Shape 488"/>
          <p:cNvSpPr txBox="1"/>
          <p:nvPr>
            <p:ph idx="1" type="body"/>
          </p:nvPr>
        </p:nvSpPr>
        <p:spPr>
          <a:xfrm>
            <a:off x="1303800" y="1597875"/>
            <a:ext cx="7030500" cy="2933700"/>
          </a:xfrm>
          <a:prstGeom prst="rect">
            <a:avLst/>
          </a:prstGeom>
        </p:spPr>
        <p:txBody>
          <a:bodyPr anchorCtr="0" anchor="t" bIns="91425" lIns="91425" spcFirstLastPara="1" rIns="91425" wrap="square" tIns="91425">
            <a:noAutofit/>
          </a:bodyPr>
          <a:lstStyle/>
          <a:p>
            <a:pPr indent="-304800" lvl="0" marL="457200" rtl="0">
              <a:lnSpc>
                <a:spcPct val="100000"/>
              </a:lnSpc>
              <a:spcBef>
                <a:spcPts val="0"/>
              </a:spcBef>
              <a:spcAft>
                <a:spcPts val="0"/>
              </a:spcAft>
              <a:buSzPts val="1200"/>
              <a:buFont typeface="Arial"/>
              <a:buAutoNum type="arabicPeriod"/>
            </a:pPr>
            <a:r>
              <a:rPr lang="pl" sz="1200">
                <a:latin typeface="Arial"/>
                <a:ea typeface="Arial"/>
                <a:cs typeface="Arial"/>
                <a:sym typeface="Arial"/>
              </a:rPr>
              <a:t>designed to the inherent lack of security for IP-based networks,</a:t>
            </a:r>
            <a:endParaRPr sz="1200">
              <a:latin typeface="Arial"/>
              <a:ea typeface="Arial"/>
              <a:cs typeface="Arial"/>
              <a:sym typeface="Arial"/>
            </a:endParaRPr>
          </a:p>
          <a:p>
            <a:pPr indent="-304800" lvl="0" marL="457200" rtl="0">
              <a:lnSpc>
                <a:spcPct val="100000"/>
              </a:lnSpc>
              <a:spcBef>
                <a:spcPts val="0"/>
              </a:spcBef>
              <a:spcAft>
                <a:spcPts val="0"/>
              </a:spcAft>
              <a:buClr>
                <a:srgbClr val="222222"/>
              </a:buClr>
              <a:buSzPts val="1200"/>
              <a:buFont typeface="Arial"/>
              <a:buAutoNum type="arabicPeriod"/>
            </a:pPr>
            <a:r>
              <a:rPr lang="pl" sz="1200">
                <a:solidFill>
                  <a:srgbClr val="222222"/>
                </a:solidFill>
                <a:highlight>
                  <a:srgbClr val="FFFFFF"/>
                </a:highlight>
                <a:latin typeface="Arial"/>
                <a:ea typeface="Arial"/>
                <a:cs typeface="Arial"/>
                <a:sym typeface="Arial"/>
              </a:rPr>
              <a:t>authenticates and encrypts the packets of data sent over a network,</a:t>
            </a:r>
            <a:endParaRPr sz="1200">
              <a:solidFill>
                <a:srgbClr val="222222"/>
              </a:solidFill>
              <a:highlight>
                <a:srgbClr val="FFFFFF"/>
              </a:highlight>
              <a:latin typeface="Arial"/>
              <a:ea typeface="Arial"/>
              <a:cs typeface="Arial"/>
              <a:sym typeface="Arial"/>
            </a:endParaRPr>
          </a:p>
          <a:p>
            <a:pPr indent="-304800" lvl="0" marL="457200" rtl="0">
              <a:lnSpc>
                <a:spcPct val="100000"/>
              </a:lnSpc>
              <a:spcBef>
                <a:spcPts val="0"/>
              </a:spcBef>
              <a:spcAft>
                <a:spcPts val="0"/>
              </a:spcAft>
              <a:buClr>
                <a:srgbClr val="222222"/>
              </a:buClr>
              <a:buSzPts val="1200"/>
              <a:buFont typeface="Arial"/>
              <a:buAutoNum type="arabicPeriod"/>
            </a:pPr>
            <a:r>
              <a:rPr lang="pl" sz="1200">
                <a:solidFill>
                  <a:srgbClr val="222222"/>
                </a:solidFill>
                <a:highlight>
                  <a:srgbClr val="FFFFFF"/>
                </a:highlight>
                <a:latin typeface="Arial"/>
                <a:ea typeface="Arial"/>
                <a:cs typeface="Arial"/>
                <a:sym typeface="Arial"/>
              </a:rPr>
              <a:t>can protect data flows between a pair of hosts (</a:t>
            </a:r>
            <a:r>
              <a:rPr i="1" lang="pl" sz="1200">
                <a:solidFill>
                  <a:srgbClr val="222222"/>
                </a:solidFill>
                <a:highlight>
                  <a:srgbClr val="FFFFFF"/>
                </a:highlight>
                <a:latin typeface="Arial"/>
                <a:ea typeface="Arial"/>
                <a:cs typeface="Arial"/>
                <a:sym typeface="Arial"/>
              </a:rPr>
              <a:t>host-to-host</a:t>
            </a:r>
            <a:r>
              <a:rPr lang="pl" sz="1200">
                <a:solidFill>
                  <a:srgbClr val="222222"/>
                </a:solidFill>
                <a:highlight>
                  <a:srgbClr val="FFFFFF"/>
                </a:highlight>
                <a:latin typeface="Arial"/>
                <a:ea typeface="Arial"/>
                <a:cs typeface="Arial"/>
                <a:sym typeface="Arial"/>
              </a:rPr>
              <a:t>), between a pair of security gateways (</a:t>
            </a:r>
            <a:r>
              <a:rPr i="1" lang="pl" sz="1200">
                <a:solidFill>
                  <a:srgbClr val="222222"/>
                </a:solidFill>
                <a:highlight>
                  <a:srgbClr val="FFFFFF"/>
                </a:highlight>
                <a:latin typeface="Arial"/>
                <a:ea typeface="Arial"/>
                <a:cs typeface="Arial"/>
                <a:sym typeface="Arial"/>
              </a:rPr>
              <a:t>network-to-network</a:t>
            </a:r>
            <a:r>
              <a:rPr lang="pl" sz="1200">
                <a:solidFill>
                  <a:srgbClr val="222222"/>
                </a:solidFill>
                <a:highlight>
                  <a:srgbClr val="FFFFFF"/>
                </a:highlight>
                <a:latin typeface="Arial"/>
                <a:ea typeface="Arial"/>
                <a:cs typeface="Arial"/>
                <a:sym typeface="Arial"/>
              </a:rPr>
              <a:t>), or between a security gateway and a host (</a:t>
            </a:r>
            <a:r>
              <a:rPr i="1" lang="pl" sz="1200">
                <a:solidFill>
                  <a:srgbClr val="222222"/>
                </a:solidFill>
                <a:highlight>
                  <a:srgbClr val="FFFFFF"/>
                </a:highlight>
                <a:latin typeface="Arial"/>
                <a:ea typeface="Arial"/>
                <a:cs typeface="Arial"/>
                <a:sym typeface="Arial"/>
              </a:rPr>
              <a:t>network-to-host</a:t>
            </a:r>
            <a:r>
              <a:rPr lang="pl" sz="1200">
                <a:solidFill>
                  <a:srgbClr val="222222"/>
                </a:solidFill>
                <a:highlight>
                  <a:srgbClr val="FFFFFF"/>
                </a:highlight>
                <a:latin typeface="Arial"/>
                <a:ea typeface="Arial"/>
                <a:cs typeface="Arial"/>
                <a:sym typeface="Arial"/>
              </a:rPr>
              <a:t>)</a:t>
            </a:r>
            <a:endParaRPr sz="1200">
              <a:solidFill>
                <a:srgbClr val="222222"/>
              </a:solidFill>
              <a:highlight>
                <a:srgbClr val="FFFFFF"/>
              </a:highlight>
              <a:latin typeface="Arial"/>
              <a:ea typeface="Arial"/>
              <a:cs typeface="Arial"/>
              <a:sym typeface="Arial"/>
            </a:endParaRPr>
          </a:p>
          <a:p>
            <a:pPr indent="-304800" lvl="0" marL="457200" rtl="0">
              <a:lnSpc>
                <a:spcPct val="100000"/>
              </a:lnSpc>
              <a:spcBef>
                <a:spcPts val="0"/>
              </a:spcBef>
              <a:spcAft>
                <a:spcPts val="0"/>
              </a:spcAft>
              <a:buClr>
                <a:srgbClr val="222222"/>
              </a:buClr>
              <a:buSzPts val="1200"/>
              <a:buFont typeface="Arial"/>
              <a:buAutoNum type="arabicPeriod"/>
            </a:pPr>
            <a:r>
              <a:rPr lang="pl" sz="1200">
                <a:solidFill>
                  <a:srgbClr val="222222"/>
                </a:solidFill>
                <a:highlight>
                  <a:srgbClr val="FFFFFF"/>
                </a:highlight>
                <a:latin typeface="Arial"/>
                <a:ea typeface="Arial"/>
                <a:cs typeface="Arial"/>
                <a:sym typeface="Arial"/>
              </a:rPr>
              <a:t>runs transparently to transport layer and application layer protocols which do not see it.</a:t>
            </a:r>
            <a:endParaRPr sz="1200">
              <a:solidFill>
                <a:srgbClr val="222222"/>
              </a:solidFill>
              <a:highlight>
                <a:srgbClr val="FFFFFF"/>
              </a:highlight>
              <a:latin typeface="Arial"/>
              <a:ea typeface="Arial"/>
              <a:cs typeface="Arial"/>
              <a:sym typeface="Arial"/>
            </a:endParaRPr>
          </a:p>
          <a:p>
            <a:pPr indent="-304800" lvl="0" marL="457200" rtl="0">
              <a:lnSpc>
                <a:spcPct val="100000"/>
              </a:lnSpc>
              <a:spcBef>
                <a:spcPts val="0"/>
              </a:spcBef>
              <a:spcAft>
                <a:spcPts val="0"/>
              </a:spcAft>
              <a:buClr>
                <a:srgbClr val="222222"/>
              </a:buClr>
              <a:buSzPts val="1200"/>
              <a:buFont typeface="Arial"/>
              <a:buAutoNum type="arabicPeriod"/>
            </a:pPr>
            <a:r>
              <a:rPr b="1" lang="pl" sz="1200">
                <a:solidFill>
                  <a:srgbClr val="222222"/>
                </a:solidFill>
                <a:highlight>
                  <a:srgbClr val="FFFFFF"/>
                </a:highlight>
                <a:latin typeface="Arial"/>
                <a:ea typeface="Arial"/>
                <a:cs typeface="Arial"/>
                <a:sym typeface="Arial"/>
              </a:rPr>
              <a:t>Ensures</a:t>
            </a:r>
            <a:r>
              <a:rPr lang="pl" sz="1200">
                <a:solidFill>
                  <a:srgbClr val="222222"/>
                </a:solidFill>
                <a:highlight>
                  <a:srgbClr val="FFFFFF"/>
                </a:highlight>
                <a:latin typeface="Arial"/>
                <a:ea typeface="Arial"/>
                <a:cs typeface="Arial"/>
                <a:sym typeface="Arial"/>
              </a:rPr>
              <a:t>: </a:t>
            </a:r>
            <a:endParaRPr sz="1200">
              <a:solidFill>
                <a:srgbClr val="222222"/>
              </a:solidFill>
              <a:highlight>
                <a:srgbClr val="FFFFFF"/>
              </a:highlight>
              <a:latin typeface="Arial"/>
              <a:ea typeface="Arial"/>
              <a:cs typeface="Arial"/>
              <a:sym typeface="Arial"/>
            </a:endParaRPr>
          </a:p>
          <a:p>
            <a:pPr indent="-304800" lvl="1" marL="914400" rtl="0">
              <a:lnSpc>
                <a:spcPct val="100000"/>
              </a:lnSpc>
              <a:spcBef>
                <a:spcPts val="0"/>
              </a:spcBef>
              <a:spcAft>
                <a:spcPts val="0"/>
              </a:spcAft>
              <a:buClr>
                <a:srgbClr val="222222"/>
              </a:buClr>
              <a:buSzPts val="1200"/>
              <a:buFont typeface="Arial"/>
              <a:buChar char="○"/>
            </a:pPr>
            <a:r>
              <a:rPr lang="pl" sz="1200">
                <a:solidFill>
                  <a:srgbClr val="222222"/>
                </a:solidFill>
                <a:highlight>
                  <a:srgbClr val="FFFFFF"/>
                </a:highlight>
                <a:latin typeface="Arial"/>
                <a:ea typeface="Arial"/>
                <a:cs typeface="Arial"/>
                <a:sym typeface="Arial"/>
              </a:rPr>
              <a:t>network-level peer authentication, </a:t>
            </a:r>
            <a:endParaRPr sz="1200">
              <a:solidFill>
                <a:srgbClr val="222222"/>
              </a:solidFill>
              <a:highlight>
                <a:srgbClr val="FFFFFF"/>
              </a:highlight>
              <a:latin typeface="Arial"/>
              <a:ea typeface="Arial"/>
              <a:cs typeface="Arial"/>
              <a:sym typeface="Arial"/>
            </a:endParaRPr>
          </a:p>
          <a:p>
            <a:pPr indent="-304800" lvl="1" marL="914400" rtl="0">
              <a:lnSpc>
                <a:spcPct val="100000"/>
              </a:lnSpc>
              <a:spcBef>
                <a:spcPts val="0"/>
              </a:spcBef>
              <a:spcAft>
                <a:spcPts val="0"/>
              </a:spcAft>
              <a:buClr>
                <a:srgbClr val="222222"/>
              </a:buClr>
              <a:buSzPts val="1200"/>
              <a:buFont typeface="Arial"/>
              <a:buChar char="○"/>
            </a:pPr>
            <a:r>
              <a:rPr lang="pl" sz="1200">
                <a:solidFill>
                  <a:srgbClr val="222222"/>
                </a:solidFill>
                <a:highlight>
                  <a:srgbClr val="FFFFFF"/>
                </a:highlight>
                <a:latin typeface="Arial"/>
                <a:ea typeface="Arial"/>
                <a:cs typeface="Arial"/>
                <a:sym typeface="Arial"/>
              </a:rPr>
              <a:t>data-origin authentication, data integrity, </a:t>
            </a:r>
            <a:endParaRPr sz="1200">
              <a:solidFill>
                <a:srgbClr val="222222"/>
              </a:solidFill>
              <a:highlight>
                <a:srgbClr val="FFFFFF"/>
              </a:highlight>
              <a:latin typeface="Arial"/>
              <a:ea typeface="Arial"/>
              <a:cs typeface="Arial"/>
              <a:sym typeface="Arial"/>
            </a:endParaRPr>
          </a:p>
          <a:p>
            <a:pPr indent="-304800" lvl="1" marL="914400" rtl="0">
              <a:lnSpc>
                <a:spcPct val="100000"/>
              </a:lnSpc>
              <a:spcBef>
                <a:spcPts val="0"/>
              </a:spcBef>
              <a:spcAft>
                <a:spcPts val="0"/>
              </a:spcAft>
              <a:buClr>
                <a:srgbClr val="222222"/>
              </a:buClr>
              <a:buSzPts val="1200"/>
              <a:buFont typeface="Arial"/>
              <a:buChar char="○"/>
            </a:pPr>
            <a:r>
              <a:rPr lang="pl" sz="1200">
                <a:solidFill>
                  <a:srgbClr val="222222"/>
                </a:solidFill>
                <a:highlight>
                  <a:srgbClr val="FFFFFF"/>
                </a:highlight>
                <a:latin typeface="Arial"/>
                <a:ea typeface="Arial"/>
                <a:cs typeface="Arial"/>
                <a:sym typeface="Arial"/>
              </a:rPr>
              <a:t>data confidentiality (encryption),</a:t>
            </a:r>
            <a:endParaRPr sz="1200">
              <a:solidFill>
                <a:srgbClr val="222222"/>
              </a:solidFill>
              <a:highlight>
                <a:srgbClr val="FFFFFF"/>
              </a:highlight>
              <a:latin typeface="Arial"/>
              <a:ea typeface="Arial"/>
              <a:cs typeface="Arial"/>
              <a:sym typeface="Arial"/>
            </a:endParaRPr>
          </a:p>
          <a:p>
            <a:pPr indent="-304800" lvl="1" marL="914400" rtl="0">
              <a:lnSpc>
                <a:spcPct val="100000"/>
              </a:lnSpc>
              <a:spcBef>
                <a:spcPts val="0"/>
              </a:spcBef>
              <a:spcAft>
                <a:spcPts val="0"/>
              </a:spcAft>
              <a:buClr>
                <a:srgbClr val="222222"/>
              </a:buClr>
              <a:buSzPts val="1200"/>
              <a:buFont typeface="Arial"/>
              <a:buChar char="○"/>
            </a:pPr>
            <a:r>
              <a:rPr lang="pl" sz="1200">
                <a:solidFill>
                  <a:srgbClr val="222222"/>
                </a:solidFill>
                <a:highlight>
                  <a:srgbClr val="FFFFFF"/>
                </a:highlight>
                <a:latin typeface="Arial"/>
                <a:ea typeface="Arial"/>
                <a:cs typeface="Arial"/>
                <a:sym typeface="Arial"/>
              </a:rPr>
              <a:t>replay protection.</a:t>
            </a:r>
            <a:endParaRPr sz="1200">
              <a:solidFill>
                <a:srgbClr val="222222"/>
              </a:solidFill>
              <a:highlight>
                <a:srgbClr val="FFFFFF"/>
              </a:highlight>
              <a:latin typeface="Arial"/>
              <a:ea typeface="Arial"/>
              <a:cs typeface="Arial"/>
              <a:sym typeface="Arial"/>
            </a:endParaRPr>
          </a:p>
          <a:p>
            <a:pPr indent="-304800" lvl="0" marL="457200" rtl="0">
              <a:lnSpc>
                <a:spcPct val="100000"/>
              </a:lnSpc>
              <a:spcBef>
                <a:spcPts val="0"/>
              </a:spcBef>
              <a:spcAft>
                <a:spcPts val="0"/>
              </a:spcAft>
              <a:buClr>
                <a:srgbClr val="222222"/>
              </a:buClr>
              <a:buSzPts val="1200"/>
              <a:buFont typeface="Arial"/>
              <a:buAutoNum type="arabicPeriod"/>
            </a:pPr>
            <a:r>
              <a:rPr b="1" lang="pl" sz="1200">
                <a:solidFill>
                  <a:srgbClr val="222222"/>
                </a:solidFill>
                <a:latin typeface="Arial"/>
                <a:ea typeface="Arial"/>
                <a:cs typeface="Arial"/>
                <a:sym typeface="Arial"/>
              </a:rPr>
              <a:t>There are two main modes of IPSec operation : </a:t>
            </a:r>
            <a:endParaRPr b="1" sz="1200">
              <a:solidFill>
                <a:srgbClr val="222222"/>
              </a:solidFill>
              <a:latin typeface="Arial"/>
              <a:ea typeface="Arial"/>
              <a:cs typeface="Arial"/>
              <a:sym typeface="Arial"/>
            </a:endParaRPr>
          </a:p>
          <a:p>
            <a:pPr indent="-304800" lvl="1" marL="914400" rtl="0">
              <a:lnSpc>
                <a:spcPct val="100000"/>
              </a:lnSpc>
              <a:spcBef>
                <a:spcPts val="0"/>
              </a:spcBef>
              <a:spcAft>
                <a:spcPts val="0"/>
              </a:spcAft>
              <a:buClr>
                <a:srgbClr val="222222"/>
              </a:buClr>
              <a:buSzPts val="1200"/>
              <a:buFont typeface="Arial"/>
              <a:buChar char="○"/>
            </a:pPr>
            <a:r>
              <a:rPr lang="pl" sz="1200">
                <a:solidFill>
                  <a:srgbClr val="222222"/>
                </a:solidFill>
                <a:latin typeface="Arial"/>
                <a:ea typeface="Arial"/>
                <a:cs typeface="Arial"/>
                <a:sym typeface="Arial"/>
              </a:rPr>
              <a:t>Transport Mode</a:t>
            </a:r>
            <a:endParaRPr sz="1200">
              <a:solidFill>
                <a:srgbClr val="222222"/>
              </a:solidFill>
              <a:latin typeface="Arial"/>
              <a:ea typeface="Arial"/>
              <a:cs typeface="Arial"/>
              <a:sym typeface="Arial"/>
            </a:endParaRPr>
          </a:p>
          <a:p>
            <a:pPr indent="-304800" lvl="1" marL="914400" rtl="0">
              <a:lnSpc>
                <a:spcPct val="100000"/>
              </a:lnSpc>
              <a:spcBef>
                <a:spcPts val="0"/>
              </a:spcBef>
              <a:spcAft>
                <a:spcPts val="0"/>
              </a:spcAft>
              <a:buClr>
                <a:srgbClr val="222222"/>
              </a:buClr>
              <a:buSzPts val="1200"/>
              <a:buFont typeface="Arial"/>
              <a:buChar char="○"/>
            </a:pPr>
            <a:r>
              <a:rPr lang="pl" sz="1200">
                <a:solidFill>
                  <a:srgbClr val="222222"/>
                </a:solidFill>
                <a:latin typeface="Arial"/>
                <a:ea typeface="Arial"/>
                <a:cs typeface="Arial"/>
                <a:sym typeface="Arial"/>
              </a:rPr>
              <a:t>Tunnel Mode</a:t>
            </a:r>
            <a:endParaRPr sz="1200">
              <a:solidFill>
                <a:srgbClr val="222222"/>
              </a:solidFill>
              <a:highlight>
                <a:srgbClr val="CCCCCC"/>
              </a:highlight>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2" name="Shape 492"/>
        <p:cNvGrpSpPr/>
        <p:nvPr/>
      </p:nvGrpSpPr>
      <p:grpSpPr>
        <a:xfrm>
          <a:off x="0" y="0"/>
          <a:ext cx="0" cy="0"/>
          <a:chOff x="0" y="0"/>
          <a:chExt cx="0" cy="0"/>
        </a:xfrm>
      </p:grpSpPr>
      <p:sp>
        <p:nvSpPr>
          <p:cNvPr id="493" name="Shape 493"/>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pl"/>
              <a:t>Internet Protocol Security (IPsec)</a:t>
            </a:r>
            <a:endParaRPr/>
          </a:p>
          <a:p>
            <a:pPr indent="0" lvl="0" marL="0" rtl="0">
              <a:spcBef>
                <a:spcPts val="0"/>
              </a:spcBef>
              <a:spcAft>
                <a:spcPts val="0"/>
              </a:spcAft>
              <a:buNone/>
            </a:pPr>
            <a:r>
              <a:rPr b="0" lang="pl"/>
              <a:t>Tunnel Mode</a:t>
            </a:r>
            <a:endParaRPr b="0"/>
          </a:p>
        </p:txBody>
      </p:sp>
      <p:sp>
        <p:nvSpPr>
          <p:cNvPr id="494" name="Shape 494"/>
          <p:cNvSpPr txBox="1"/>
          <p:nvPr>
            <p:ph idx="1" type="body"/>
          </p:nvPr>
        </p:nvSpPr>
        <p:spPr>
          <a:xfrm>
            <a:off x="309175" y="1738400"/>
            <a:ext cx="8347800" cy="2933700"/>
          </a:xfrm>
          <a:prstGeom prst="rect">
            <a:avLst/>
          </a:prstGeom>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pl" sz="1200">
                <a:solidFill>
                  <a:srgbClr val="222222"/>
                </a:solidFill>
                <a:latin typeface="Arial"/>
                <a:ea typeface="Arial"/>
                <a:cs typeface="Arial"/>
                <a:sym typeface="Arial"/>
              </a:rPr>
              <a:t>Must be used when you require an ipsec gateway to gateway connection</a:t>
            </a:r>
            <a:endParaRPr sz="1200">
              <a:solidFill>
                <a:srgbClr val="222222"/>
              </a:solidFill>
              <a:latin typeface="Arial"/>
              <a:ea typeface="Arial"/>
              <a:cs typeface="Arial"/>
              <a:sym typeface="Arial"/>
            </a:endParaRPr>
          </a:p>
          <a:p>
            <a:pPr indent="0" lvl="0" marL="0" rtl="0">
              <a:spcBef>
                <a:spcPts val="1600"/>
              </a:spcBef>
              <a:spcAft>
                <a:spcPts val="0"/>
              </a:spcAft>
              <a:buNone/>
            </a:pPr>
            <a:r>
              <a:rPr lang="pl" sz="1200">
                <a:solidFill>
                  <a:srgbClr val="222222"/>
                </a:solidFill>
                <a:latin typeface="Arial"/>
                <a:ea typeface="Arial"/>
                <a:cs typeface="Arial"/>
                <a:sym typeface="Arial"/>
              </a:rPr>
              <a:t>IPsec encrypts the entire ip packet along with its headers and then generates a new header to stick on top of the encrypted ip packet. </a:t>
            </a:r>
            <a:endParaRPr sz="1200">
              <a:solidFill>
                <a:srgbClr val="222222"/>
              </a:solidFill>
              <a:latin typeface="Arial"/>
              <a:ea typeface="Arial"/>
              <a:cs typeface="Arial"/>
              <a:sym typeface="Arial"/>
            </a:endParaRPr>
          </a:p>
          <a:p>
            <a:pPr indent="0" lvl="0" marL="0" rtl="0">
              <a:spcBef>
                <a:spcPts val="1700"/>
              </a:spcBef>
              <a:spcAft>
                <a:spcPts val="0"/>
              </a:spcAft>
              <a:buNone/>
            </a:pPr>
            <a:r>
              <a:rPr lang="pl" sz="1200">
                <a:solidFill>
                  <a:srgbClr val="222222"/>
                </a:solidFill>
                <a:latin typeface="Arial"/>
                <a:ea typeface="Arial"/>
                <a:cs typeface="Arial"/>
                <a:sym typeface="Arial"/>
              </a:rPr>
              <a:t>Then it computes hash of message + IP header and attach as new AH header.</a:t>
            </a:r>
            <a:endParaRPr sz="1200">
              <a:solidFill>
                <a:srgbClr val="222222"/>
              </a:solidFill>
              <a:latin typeface="Arial"/>
              <a:ea typeface="Arial"/>
              <a:cs typeface="Arial"/>
              <a:sym typeface="Arial"/>
            </a:endParaRPr>
          </a:p>
          <a:p>
            <a:pPr indent="0" lvl="0" marL="0" rtl="0">
              <a:spcBef>
                <a:spcPts val="1700"/>
              </a:spcBef>
              <a:spcAft>
                <a:spcPts val="1700"/>
              </a:spcAft>
              <a:buNone/>
            </a:pPr>
            <a:r>
              <a:rPr lang="pl" sz="1200">
                <a:solidFill>
                  <a:srgbClr val="222222"/>
                </a:solidFill>
                <a:latin typeface="Arial"/>
                <a:ea typeface="Arial"/>
                <a:cs typeface="Arial"/>
                <a:sym typeface="Arial"/>
              </a:rPr>
              <a:t> IPSec creates a brand new header and attaches it in front of the completely encrypted ip packet.</a:t>
            </a:r>
            <a:endParaRPr sz="1200">
              <a:solidFill>
                <a:srgbClr val="222222"/>
              </a:solidFill>
              <a:latin typeface="Arial"/>
              <a:ea typeface="Arial"/>
              <a:cs typeface="Arial"/>
              <a:sym typeface="Arial"/>
            </a:endParaRPr>
          </a:p>
        </p:txBody>
      </p:sp>
      <p:pic>
        <p:nvPicPr>
          <p:cNvPr id="495" name="Shape 495"/>
          <p:cNvPicPr preferRelativeResize="0"/>
          <p:nvPr/>
        </p:nvPicPr>
        <p:blipFill>
          <a:blip r:embed="rId3">
            <a:alphaModFix/>
          </a:blip>
          <a:stretch>
            <a:fillRect/>
          </a:stretch>
        </p:blipFill>
        <p:spPr>
          <a:xfrm>
            <a:off x="0" y="4089300"/>
            <a:ext cx="9236400" cy="84807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9" name="Shape 499"/>
        <p:cNvGrpSpPr/>
        <p:nvPr/>
      </p:nvGrpSpPr>
      <p:grpSpPr>
        <a:xfrm>
          <a:off x="0" y="0"/>
          <a:ext cx="0" cy="0"/>
          <a:chOff x="0" y="0"/>
          <a:chExt cx="0" cy="0"/>
        </a:xfrm>
      </p:grpSpPr>
      <p:sp>
        <p:nvSpPr>
          <p:cNvPr id="500" name="Shape 500"/>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pl"/>
              <a:t>Internet Protocol Security (IPsec)</a:t>
            </a:r>
            <a:endParaRPr/>
          </a:p>
          <a:p>
            <a:pPr indent="0" lvl="0" marL="0" rtl="0">
              <a:spcBef>
                <a:spcPts val="0"/>
              </a:spcBef>
              <a:spcAft>
                <a:spcPts val="0"/>
              </a:spcAft>
              <a:buNone/>
            </a:pPr>
            <a:r>
              <a:rPr b="0" lang="pl"/>
              <a:t>Tunnel Mode, example</a:t>
            </a:r>
            <a:endParaRPr b="0"/>
          </a:p>
        </p:txBody>
      </p:sp>
      <p:pic>
        <p:nvPicPr>
          <p:cNvPr id="501" name="Shape 501"/>
          <p:cNvPicPr preferRelativeResize="0"/>
          <p:nvPr/>
        </p:nvPicPr>
        <p:blipFill>
          <a:blip r:embed="rId3">
            <a:alphaModFix/>
          </a:blip>
          <a:stretch>
            <a:fillRect/>
          </a:stretch>
        </p:blipFill>
        <p:spPr>
          <a:xfrm>
            <a:off x="879450" y="1597875"/>
            <a:ext cx="7879201" cy="333375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5" name="Shape 505"/>
        <p:cNvGrpSpPr/>
        <p:nvPr/>
      </p:nvGrpSpPr>
      <p:grpSpPr>
        <a:xfrm>
          <a:off x="0" y="0"/>
          <a:ext cx="0" cy="0"/>
          <a:chOff x="0" y="0"/>
          <a:chExt cx="0" cy="0"/>
        </a:xfrm>
      </p:grpSpPr>
      <p:sp>
        <p:nvSpPr>
          <p:cNvPr id="506" name="Shape 506"/>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pl"/>
              <a:t>Internet Protocol Security (IPsec)</a:t>
            </a:r>
            <a:endParaRPr/>
          </a:p>
          <a:p>
            <a:pPr indent="0" lvl="0" marL="0" rtl="0">
              <a:spcBef>
                <a:spcPts val="0"/>
              </a:spcBef>
              <a:spcAft>
                <a:spcPts val="0"/>
              </a:spcAft>
              <a:buNone/>
            </a:pPr>
            <a:r>
              <a:rPr b="0" lang="pl"/>
              <a:t>Transport</a:t>
            </a:r>
            <a:r>
              <a:rPr b="0" lang="pl"/>
              <a:t> Mode</a:t>
            </a:r>
            <a:endParaRPr b="0"/>
          </a:p>
        </p:txBody>
      </p:sp>
      <p:sp>
        <p:nvSpPr>
          <p:cNvPr id="507" name="Shape 507"/>
          <p:cNvSpPr txBox="1"/>
          <p:nvPr>
            <p:ph idx="1" type="body"/>
          </p:nvPr>
        </p:nvSpPr>
        <p:spPr>
          <a:xfrm>
            <a:off x="224850" y="1710300"/>
            <a:ext cx="3953700" cy="2933700"/>
          </a:xfrm>
          <a:prstGeom prst="rect">
            <a:avLst/>
          </a:prstGeom>
        </p:spPr>
        <p:txBody>
          <a:bodyPr anchorCtr="0" anchor="t" bIns="91425" lIns="91425" spcFirstLastPara="1" rIns="91425" wrap="square" tIns="91425">
            <a:noAutofit/>
          </a:bodyPr>
          <a:lstStyle/>
          <a:p>
            <a:pPr indent="0" lvl="0" marL="0" rtl="0">
              <a:spcBef>
                <a:spcPts val="0"/>
              </a:spcBef>
              <a:spcAft>
                <a:spcPts val="0"/>
              </a:spcAft>
              <a:buClr>
                <a:srgbClr val="000000"/>
              </a:buClr>
              <a:buSzPts val="1100"/>
              <a:buFont typeface="Arial"/>
              <a:buNone/>
            </a:pPr>
            <a:r>
              <a:rPr lang="pl" sz="1200">
                <a:solidFill>
                  <a:srgbClr val="222222"/>
                </a:solidFill>
                <a:latin typeface="Arial"/>
                <a:ea typeface="Arial"/>
                <a:cs typeface="Arial"/>
                <a:sym typeface="Arial"/>
              </a:rPr>
              <a:t>Transport mode is very much similar to the tunnel mode with two major differences.</a:t>
            </a:r>
            <a:endParaRPr sz="1200">
              <a:solidFill>
                <a:srgbClr val="222222"/>
              </a:solidFill>
              <a:latin typeface="Arial"/>
              <a:ea typeface="Arial"/>
              <a:cs typeface="Arial"/>
              <a:sym typeface="Arial"/>
            </a:endParaRPr>
          </a:p>
          <a:p>
            <a:pPr indent="-285750" lvl="0" marL="457200" marR="215900" rtl="0">
              <a:spcBef>
                <a:spcPts val="1700"/>
              </a:spcBef>
              <a:spcAft>
                <a:spcPts val="0"/>
              </a:spcAft>
              <a:buClr>
                <a:srgbClr val="222222"/>
              </a:buClr>
              <a:buSzPts val="900"/>
              <a:buFont typeface="Arial"/>
              <a:buChar char="●"/>
            </a:pPr>
            <a:r>
              <a:rPr lang="pl" sz="1200">
                <a:solidFill>
                  <a:srgbClr val="222222"/>
                </a:solidFill>
                <a:latin typeface="Arial"/>
                <a:ea typeface="Arial"/>
                <a:cs typeface="Arial"/>
                <a:sym typeface="Arial"/>
              </a:rPr>
              <a:t>It does not change the original IP header</a:t>
            </a:r>
            <a:endParaRPr sz="1200">
              <a:solidFill>
                <a:srgbClr val="222222"/>
              </a:solidFill>
              <a:latin typeface="Arial"/>
              <a:ea typeface="Arial"/>
              <a:cs typeface="Arial"/>
              <a:sym typeface="Arial"/>
            </a:endParaRPr>
          </a:p>
          <a:p>
            <a:pPr indent="-285750" lvl="0" marL="457200" marR="215900" rtl="0">
              <a:spcBef>
                <a:spcPts val="0"/>
              </a:spcBef>
              <a:spcAft>
                <a:spcPts val="0"/>
              </a:spcAft>
              <a:buClr>
                <a:srgbClr val="222222"/>
              </a:buClr>
              <a:buSzPts val="900"/>
              <a:buFont typeface="Arial"/>
              <a:buChar char="●"/>
            </a:pPr>
            <a:r>
              <a:rPr lang="pl" sz="1200">
                <a:solidFill>
                  <a:srgbClr val="222222"/>
                </a:solidFill>
                <a:latin typeface="Arial"/>
                <a:ea typeface="Arial"/>
                <a:cs typeface="Arial"/>
                <a:sym typeface="Arial"/>
              </a:rPr>
              <a:t>Also it does not create a new IP header</a:t>
            </a:r>
            <a:endParaRPr sz="1200">
              <a:solidFill>
                <a:srgbClr val="222222"/>
              </a:solidFill>
              <a:latin typeface="Arial"/>
              <a:ea typeface="Arial"/>
              <a:cs typeface="Arial"/>
              <a:sym typeface="Arial"/>
            </a:endParaRPr>
          </a:p>
          <a:p>
            <a:pPr indent="0" lvl="0" marL="0" rtl="0">
              <a:spcBef>
                <a:spcPts val="1700"/>
              </a:spcBef>
              <a:spcAft>
                <a:spcPts val="1700"/>
              </a:spcAft>
              <a:buNone/>
            </a:pPr>
            <a:r>
              <a:rPr lang="pl" sz="1000">
                <a:solidFill>
                  <a:srgbClr val="222222"/>
                </a:solidFill>
                <a:latin typeface="Arial"/>
                <a:ea typeface="Arial"/>
                <a:cs typeface="Arial"/>
                <a:sym typeface="Arial"/>
              </a:rPr>
              <a:t>Used in host-to-host communication </a:t>
            </a:r>
            <a:endParaRPr sz="1000">
              <a:solidFill>
                <a:srgbClr val="222222"/>
              </a:solidFill>
              <a:latin typeface="Arial"/>
              <a:ea typeface="Arial"/>
              <a:cs typeface="Arial"/>
              <a:sym typeface="Arial"/>
            </a:endParaRPr>
          </a:p>
        </p:txBody>
      </p:sp>
      <p:pic>
        <p:nvPicPr>
          <p:cNvPr id="508" name="Shape 508"/>
          <p:cNvPicPr preferRelativeResize="0"/>
          <p:nvPr/>
        </p:nvPicPr>
        <p:blipFill>
          <a:blip r:embed="rId3">
            <a:alphaModFix/>
          </a:blip>
          <a:stretch>
            <a:fillRect/>
          </a:stretch>
        </p:blipFill>
        <p:spPr>
          <a:xfrm>
            <a:off x="4273600" y="1836150"/>
            <a:ext cx="4400550" cy="173355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2" name="Shape 512"/>
        <p:cNvGrpSpPr/>
        <p:nvPr/>
      </p:nvGrpSpPr>
      <p:grpSpPr>
        <a:xfrm>
          <a:off x="0" y="0"/>
          <a:ext cx="0" cy="0"/>
          <a:chOff x="0" y="0"/>
          <a:chExt cx="0" cy="0"/>
        </a:xfrm>
      </p:grpSpPr>
      <p:sp>
        <p:nvSpPr>
          <p:cNvPr id="513" name="Shape 513"/>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pl"/>
              <a:t>Internet Protocol Security (IPsec)</a:t>
            </a:r>
            <a:endParaRPr/>
          </a:p>
          <a:p>
            <a:pPr indent="0" lvl="0" marL="0" rtl="0">
              <a:spcBef>
                <a:spcPts val="0"/>
              </a:spcBef>
              <a:spcAft>
                <a:spcPts val="0"/>
              </a:spcAft>
              <a:buNone/>
            </a:pPr>
            <a:r>
              <a:rPr b="0" lang="pl"/>
              <a:t>How it works</a:t>
            </a:r>
            <a:endParaRPr b="0"/>
          </a:p>
        </p:txBody>
      </p:sp>
      <p:sp>
        <p:nvSpPr>
          <p:cNvPr id="514" name="Shape 514"/>
          <p:cNvSpPr txBox="1"/>
          <p:nvPr>
            <p:ph idx="1" type="body"/>
          </p:nvPr>
        </p:nvSpPr>
        <p:spPr>
          <a:xfrm>
            <a:off x="599600" y="1990050"/>
            <a:ext cx="7734600" cy="2541600"/>
          </a:xfrm>
          <a:prstGeom prst="rect">
            <a:avLst/>
          </a:prstGeom>
        </p:spPr>
        <p:txBody>
          <a:bodyPr anchorCtr="0" anchor="t" bIns="91425" lIns="91425" spcFirstLastPara="1" rIns="91425" wrap="square" tIns="91425">
            <a:noAutofit/>
          </a:bodyPr>
          <a:lstStyle/>
          <a:p>
            <a:pPr indent="0" lvl="0" marL="0" rtl="0">
              <a:lnSpc>
                <a:spcPct val="100000"/>
              </a:lnSpc>
              <a:spcBef>
                <a:spcPts val="0"/>
              </a:spcBef>
              <a:spcAft>
                <a:spcPts val="0"/>
              </a:spcAft>
              <a:buNone/>
            </a:pPr>
            <a:r>
              <a:rPr lang="pl" sz="1200">
                <a:solidFill>
                  <a:srgbClr val="222222"/>
                </a:solidFill>
                <a:highlight>
                  <a:srgbClr val="FFFFFF"/>
                </a:highlight>
                <a:latin typeface="Arial"/>
                <a:ea typeface="Arial"/>
                <a:cs typeface="Arial"/>
                <a:sym typeface="Arial"/>
              </a:rPr>
              <a:t>P</a:t>
            </a:r>
            <a:r>
              <a:rPr lang="pl" sz="1200">
                <a:solidFill>
                  <a:srgbClr val="222222"/>
                </a:solidFill>
                <a:highlight>
                  <a:srgbClr val="FFFFFF"/>
                </a:highlight>
                <a:latin typeface="Arial"/>
                <a:ea typeface="Arial"/>
                <a:cs typeface="Arial"/>
                <a:sym typeface="Arial"/>
              </a:rPr>
              <a:t>rotocol consists of two major components: </a:t>
            </a:r>
            <a:endParaRPr sz="1200">
              <a:solidFill>
                <a:srgbClr val="222222"/>
              </a:solidFill>
              <a:highlight>
                <a:srgbClr val="FFFFFF"/>
              </a:highlight>
              <a:latin typeface="Arial"/>
              <a:ea typeface="Arial"/>
              <a:cs typeface="Arial"/>
              <a:sym typeface="Arial"/>
            </a:endParaRPr>
          </a:p>
          <a:p>
            <a:pPr indent="0" lvl="0" marL="0" rtl="0">
              <a:lnSpc>
                <a:spcPct val="100000"/>
              </a:lnSpc>
              <a:spcBef>
                <a:spcPts val="1700"/>
              </a:spcBef>
              <a:spcAft>
                <a:spcPts val="0"/>
              </a:spcAft>
              <a:buNone/>
            </a:pPr>
            <a:r>
              <a:rPr b="1" lang="pl" sz="1200">
                <a:solidFill>
                  <a:srgbClr val="222222"/>
                </a:solidFill>
                <a:highlight>
                  <a:srgbClr val="FFFFFF"/>
                </a:highlight>
                <a:latin typeface="Arial"/>
                <a:ea typeface="Arial"/>
                <a:cs typeface="Arial"/>
                <a:sym typeface="Arial"/>
              </a:rPr>
              <a:t>Authentication Header (AH) </a:t>
            </a:r>
            <a:r>
              <a:rPr lang="pl" sz="1200">
                <a:solidFill>
                  <a:srgbClr val="222222"/>
                </a:solidFill>
                <a:highlight>
                  <a:srgbClr val="FFFFFF"/>
                </a:highlight>
                <a:latin typeface="Arial"/>
                <a:ea typeface="Arial"/>
                <a:cs typeface="Arial"/>
                <a:sym typeface="Arial"/>
              </a:rPr>
              <a:t>protocol - </a:t>
            </a:r>
            <a:r>
              <a:rPr lang="pl" sz="1200">
                <a:solidFill>
                  <a:srgbClr val="222222"/>
                </a:solidFill>
                <a:latin typeface="Arial"/>
                <a:ea typeface="Arial"/>
                <a:cs typeface="Arial"/>
                <a:sym typeface="Arial"/>
              </a:rPr>
              <a:t>is used for authentication, and also for data integrity protection, and provides protection against replay attacks. Works on a technology called as keyed hash algorithm for MAC. A simple hash algorithm creates a Message authentication hash, only based upon the data. </a:t>
            </a:r>
            <a:endParaRPr sz="1200">
              <a:solidFill>
                <a:srgbClr val="222222"/>
              </a:solidFill>
              <a:latin typeface="Arial"/>
              <a:ea typeface="Arial"/>
              <a:cs typeface="Arial"/>
              <a:sym typeface="Arial"/>
            </a:endParaRPr>
          </a:p>
          <a:p>
            <a:pPr indent="0" lvl="0" marL="0" rtl="0">
              <a:lnSpc>
                <a:spcPct val="100000"/>
              </a:lnSpc>
              <a:spcBef>
                <a:spcPts val="1700"/>
              </a:spcBef>
              <a:spcAft>
                <a:spcPts val="0"/>
              </a:spcAft>
              <a:buNone/>
            </a:pPr>
            <a:r>
              <a:rPr b="1" lang="pl" sz="1200">
                <a:solidFill>
                  <a:srgbClr val="222222"/>
                </a:solidFill>
                <a:highlight>
                  <a:srgbClr val="FFFFFF"/>
                </a:highlight>
                <a:latin typeface="Arial"/>
                <a:ea typeface="Arial"/>
                <a:cs typeface="Arial"/>
                <a:sym typeface="Arial"/>
              </a:rPr>
              <a:t>Encapsulation Security Payload (ESP)</a:t>
            </a:r>
            <a:r>
              <a:rPr lang="pl" sz="1200">
                <a:solidFill>
                  <a:srgbClr val="222222"/>
                </a:solidFill>
                <a:highlight>
                  <a:srgbClr val="FFFFFF"/>
                </a:highlight>
                <a:latin typeface="Arial"/>
                <a:ea typeface="Arial"/>
                <a:cs typeface="Arial"/>
                <a:sym typeface="Arial"/>
              </a:rPr>
              <a:t> protocol - </a:t>
            </a:r>
            <a:r>
              <a:rPr lang="pl" sz="1200">
                <a:solidFill>
                  <a:srgbClr val="222222"/>
                </a:solidFill>
                <a:latin typeface="Arial"/>
                <a:ea typeface="Arial"/>
                <a:cs typeface="Arial"/>
                <a:sym typeface="Arial"/>
              </a:rPr>
              <a:t>initial versions of ESP provided only the encryption part, and authentication as well as integrity protection was entirely provided by AH header.</a:t>
            </a:r>
            <a:endParaRPr sz="1200">
              <a:solidFill>
                <a:srgbClr val="222222"/>
              </a:solidFill>
              <a:latin typeface="Arial"/>
              <a:ea typeface="Arial"/>
              <a:cs typeface="Arial"/>
              <a:sym typeface="Arial"/>
            </a:endParaRPr>
          </a:p>
          <a:p>
            <a:pPr indent="0" lvl="0" marL="0" rtl="0">
              <a:spcBef>
                <a:spcPts val="1700"/>
              </a:spcBef>
              <a:spcAft>
                <a:spcPts val="0"/>
              </a:spcAft>
              <a:buNone/>
            </a:pPr>
            <a:r>
              <a:rPr lang="pl" sz="1200">
                <a:solidFill>
                  <a:srgbClr val="222222"/>
                </a:solidFill>
                <a:latin typeface="Arial"/>
                <a:ea typeface="Arial"/>
                <a:cs typeface="Arial"/>
                <a:sym typeface="Arial"/>
              </a:rPr>
              <a:t>But later advancements in ESP made it capable of doing both the authentication, integrity checks, as well as encryption. </a:t>
            </a:r>
            <a:endParaRPr sz="1200">
              <a:solidFill>
                <a:srgbClr val="222222"/>
              </a:solidFill>
              <a:latin typeface="Arial"/>
              <a:ea typeface="Arial"/>
              <a:cs typeface="Arial"/>
              <a:sym typeface="Arial"/>
            </a:endParaRPr>
          </a:p>
          <a:p>
            <a:pPr indent="0" lvl="0" marL="0" rtl="0">
              <a:spcBef>
                <a:spcPts val="1700"/>
              </a:spcBef>
              <a:spcAft>
                <a:spcPts val="1700"/>
              </a:spcAft>
              <a:buNone/>
            </a:pPr>
            <a:r>
              <a:rPr lang="pl" sz="1200">
                <a:solidFill>
                  <a:srgbClr val="222222"/>
                </a:solidFill>
                <a:latin typeface="Arial"/>
                <a:ea typeface="Arial"/>
                <a:cs typeface="Arial"/>
                <a:sym typeface="Arial"/>
              </a:rPr>
              <a:t>ESP uses a symmetric key encryption where the same key is used for both the encryption as well as decryption. ESP divides data to smaller chunks and encrypts it with AES(Advanced Encryption Standard) algorithm.</a:t>
            </a:r>
            <a:endParaRPr sz="1200">
              <a:solidFill>
                <a:srgbClr val="222222"/>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8" name="Shape 518"/>
        <p:cNvGrpSpPr/>
        <p:nvPr/>
      </p:nvGrpSpPr>
      <p:grpSpPr>
        <a:xfrm>
          <a:off x="0" y="0"/>
          <a:ext cx="0" cy="0"/>
          <a:chOff x="0" y="0"/>
          <a:chExt cx="0" cy="0"/>
        </a:xfrm>
      </p:grpSpPr>
      <p:sp>
        <p:nvSpPr>
          <p:cNvPr id="519" name="Shape 519"/>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pl"/>
              <a:t>Internet Protocol Security (IPsec)</a:t>
            </a:r>
            <a:endParaRPr/>
          </a:p>
          <a:p>
            <a:pPr indent="0" lvl="0" marL="0" rtl="0">
              <a:lnSpc>
                <a:spcPct val="130000"/>
              </a:lnSpc>
              <a:spcBef>
                <a:spcPts val="0"/>
              </a:spcBef>
              <a:spcAft>
                <a:spcPts val="0"/>
              </a:spcAft>
              <a:buNone/>
            </a:pPr>
            <a:r>
              <a:rPr b="0" lang="pl" sz="1800">
                <a:solidFill>
                  <a:srgbClr val="800080"/>
                </a:solidFill>
                <a:latin typeface="Arial"/>
                <a:ea typeface="Arial"/>
                <a:cs typeface="Arial"/>
                <a:sym typeface="Arial"/>
              </a:rPr>
              <a:t>Example</a:t>
            </a:r>
            <a:endParaRPr b="0" sz="1800">
              <a:solidFill>
                <a:srgbClr val="800080"/>
              </a:solidFill>
              <a:latin typeface="Arial"/>
              <a:ea typeface="Arial"/>
              <a:cs typeface="Arial"/>
              <a:sym typeface="Arial"/>
            </a:endParaRPr>
          </a:p>
          <a:p>
            <a:pPr indent="0" lvl="0" marL="0" rtl="0">
              <a:lnSpc>
                <a:spcPct val="115000"/>
              </a:lnSpc>
              <a:spcBef>
                <a:spcPts val="1300"/>
              </a:spcBef>
              <a:spcAft>
                <a:spcPts val="0"/>
              </a:spcAft>
              <a:buNone/>
            </a:pPr>
            <a:r>
              <a:t/>
            </a:r>
            <a:endParaRPr b="0" sz="1800">
              <a:solidFill>
                <a:srgbClr val="800080"/>
              </a:solidFill>
              <a:latin typeface="Arial"/>
              <a:ea typeface="Arial"/>
              <a:cs typeface="Arial"/>
              <a:sym typeface="Arial"/>
            </a:endParaRPr>
          </a:p>
          <a:p>
            <a:pPr indent="0" lvl="0" marL="0" rtl="0">
              <a:spcBef>
                <a:spcPts val="0"/>
              </a:spcBef>
              <a:spcAft>
                <a:spcPts val="0"/>
              </a:spcAft>
              <a:buNone/>
            </a:pPr>
            <a:r>
              <a:t/>
            </a:r>
            <a:endParaRPr b="0"/>
          </a:p>
        </p:txBody>
      </p:sp>
      <p:sp>
        <p:nvSpPr>
          <p:cNvPr id="520" name="Shape 520"/>
          <p:cNvSpPr txBox="1"/>
          <p:nvPr>
            <p:ph idx="1" type="body"/>
          </p:nvPr>
        </p:nvSpPr>
        <p:spPr>
          <a:xfrm>
            <a:off x="112400" y="1422175"/>
            <a:ext cx="9144000" cy="3006300"/>
          </a:xfrm>
          <a:prstGeom prst="rect">
            <a:avLst/>
          </a:prstGeom>
        </p:spPr>
        <p:txBody>
          <a:bodyPr anchorCtr="0" anchor="t" bIns="91425" lIns="91425" spcFirstLastPara="1" rIns="91425" wrap="square" tIns="91425">
            <a:noAutofit/>
          </a:bodyPr>
          <a:lstStyle/>
          <a:p>
            <a:pPr indent="0" lvl="0" marL="0" rtl="0">
              <a:lnSpc>
                <a:spcPct val="100000"/>
              </a:lnSpc>
              <a:spcBef>
                <a:spcPts val="0"/>
              </a:spcBef>
              <a:spcAft>
                <a:spcPts val="0"/>
              </a:spcAft>
              <a:buNone/>
            </a:pPr>
            <a:r>
              <a:rPr lang="pl" sz="1000">
                <a:solidFill>
                  <a:srgbClr val="222222"/>
                </a:solidFill>
                <a:latin typeface="Arial"/>
                <a:ea typeface="Arial"/>
                <a:cs typeface="Arial"/>
                <a:sym typeface="Arial"/>
              </a:rPr>
              <a:t>192.168.0.2 wants to communicate with 172.16.200.3</a:t>
            </a:r>
            <a:endParaRPr sz="1000">
              <a:solidFill>
                <a:srgbClr val="222222"/>
              </a:solidFill>
              <a:latin typeface="Arial"/>
              <a:ea typeface="Arial"/>
              <a:cs typeface="Arial"/>
              <a:sym typeface="Arial"/>
            </a:endParaRPr>
          </a:p>
          <a:p>
            <a:pPr indent="0" lvl="0" marL="0" rtl="0">
              <a:lnSpc>
                <a:spcPct val="100000"/>
              </a:lnSpc>
              <a:spcBef>
                <a:spcPts val="1700"/>
              </a:spcBef>
              <a:spcAft>
                <a:spcPts val="0"/>
              </a:spcAft>
              <a:buNone/>
            </a:pPr>
            <a:r>
              <a:rPr b="1" lang="pl" sz="1000">
                <a:solidFill>
                  <a:srgbClr val="222222"/>
                </a:solidFill>
                <a:latin typeface="Arial"/>
                <a:ea typeface="Arial"/>
                <a:cs typeface="Arial"/>
                <a:sym typeface="Arial"/>
              </a:rPr>
              <a:t>Step 1:</a:t>
            </a:r>
            <a:r>
              <a:rPr lang="pl" sz="1000">
                <a:solidFill>
                  <a:srgbClr val="222222"/>
                </a:solidFill>
                <a:latin typeface="Arial"/>
                <a:ea typeface="Arial"/>
                <a:cs typeface="Arial"/>
                <a:sym typeface="Arial"/>
              </a:rPr>
              <a:t> 192.168.0.2 creates a packet with the destination address of 172.16.200.3. This packet is not an ipsec packet</a:t>
            </a:r>
            <a:endParaRPr sz="1000">
              <a:solidFill>
                <a:srgbClr val="222222"/>
              </a:solidFill>
              <a:latin typeface="Arial"/>
              <a:ea typeface="Arial"/>
              <a:cs typeface="Arial"/>
              <a:sym typeface="Arial"/>
            </a:endParaRPr>
          </a:p>
          <a:p>
            <a:pPr indent="0" lvl="0" marL="0" rtl="0">
              <a:lnSpc>
                <a:spcPct val="100000"/>
              </a:lnSpc>
              <a:spcBef>
                <a:spcPts val="1700"/>
              </a:spcBef>
              <a:spcAft>
                <a:spcPts val="0"/>
              </a:spcAft>
              <a:buNone/>
            </a:pPr>
            <a:r>
              <a:rPr b="1" lang="pl" sz="1000">
                <a:solidFill>
                  <a:srgbClr val="222222"/>
                </a:solidFill>
                <a:latin typeface="Arial"/>
                <a:ea typeface="Arial"/>
                <a:cs typeface="Arial"/>
                <a:sym typeface="Arial"/>
              </a:rPr>
              <a:t>Step 2:</a:t>
            </a:r>
            <a:r>
              <a:rPr lang="pl" sz="1000">
                <a:solidFill>
                  <a:srgbClr val="222222"/>
                </a:solidFill>
                <a:latin typeface="Arial"/>
                <a:ea typeface="Arial"/>
                <a:cs typeface="Arial"/>
                <a:sym typeface="Arial"/>
              </a:rPr>
              <a:t> The network packet reaches the gateway of 192.168.0.0/24</a:t>
            </a:r>
            <a:endParaRPr sz="1000">
              <a:solidFill>
                <a:srgbClr val="222222"/>
              </a:solidFill>
              <a:latin typeface="Arial"/>
              <a:ea typeface="Arial"/>
              <a:cs typeface="Arial"/>
              <a:sym typeface="Arial"/>
            </a:endParaRPr>
          </a:p>
          <a:p>
            <a:pPr indent="0" lvl="0" marL="0" rtl="0">
              <a:lnSpc>
                <a:spcPct val="100000"/>
              </a:lnSpc>
              <a:spcBef>
                <a:spcPts val="1700"/>
              </a:spcBef>
              <a:spcAft>
                <a:spcPts val="0"/>
              </a:spcAft>
              <a:buNone/>
            </a:pPr>
            <a:r>
              <a:rPr b="1" lang="pl" sz="1000">
                <a:solidFill>
                  <a:srgbClr val="222222"/>
                </a:solidFill>
                <a:latin typeface="Arial"/>
                <a:ea typeface="Arial"/>
                <a:cs typeface="Arial"/>
                <a:sym typeface="Arial"/>
              </a:rPr>
              <a:t>Step 3:</a:t>
            </a:r>
            <a:r>
              <a:rPr lang="pl" sz="1000">
                <a:solidFill>
                  <a:srgbClr val="222222"/>
                </a:solidFill>
                <a:latin typeface="Arial"/>
                <a:ea typeface="Arial"/>
                <a:cs typeface="Arial"/>
                <a:sym typeface="Arial"/>
              </a:rPr>
              <a:t> The gateway of 192.168.0.0/24 will do a Network Address Translation and will change the source IP address to its own public IP address</a:t>
            </a:r>
            <a:endParaRPr sz="1000">
              <a:solidFill>
                <a:srgbClr val="222222"/>
              </a:solidFill>
              <a:latin typeface="Arial"/>
              <a:ea typeface="Arial"/>
              <a:cs typeface="Arial"/>
              <a:sym typeface="Arial"/>
            </a:endParaRPr>
          </a:p>
          <a:p>
            <a:pPr indent="0" lvl="0" marL="0" rtl="0">
              <a:lnSpc>
                <a:spcPct val="100000"/>
              </a:lnSpc>
              <a:spcBef>
                <a:spcPts val="1700"/>
              </a:spcBef>
              <a:spcAft>
                <a:spcPts val="0"/>
              </a:spcAft>
              <a:buNone/>
            </a:pPr>
            <a:r>
              <a:rPr b="1" lang="pl" sz="1000">
                <a:solidFill>
                  <a:srgbClr val="222222"/>
                </a:solidFill>
                <a:latin typeface="Arial"/>
                <a:ea typeface="Arial"/>
                <a:cs typeface="Arial"/>
                <a:sym typeface="Arial"/>
              </a:rPr>
              <a:t>Step 4:</a:t>
            </a:r>
            <a:r>
              <a:rPr lang="pl" sz="1000">
                <a:solidFill>
                  <a:srgbClr val="222222"/>
                </a:solidFill>
                <a:latin typeface="Arial"/>
                <a:ea typeface="Arial"/>
                <a:cs typeface="Arial"/>
                <a:sym typeface="Arial"/>
              </a:rPr>
              <a:t> On looking at the packet, the gateway at the 192.168.0.0/24 comes to know that this packets need to be protected by encryption and integrity protection.</a:t>
            </a:r>
            <a:endParaRPr sz="1000">
              <a:solidFill>
                <a:srgbClr val="222222"/>
              </a:solidFill>
              <a:latin typeface="Arial"/>
              <a:ea typeface="Arial"/>
              <a:cs typeface="Arial"/>
              <a:sym typeface="Arial"/>
            </a:endParaRPr>
          </a:p>
          <a:p>
            <a:pPr indent="0" lvl="0" marL="0" rtl="0">
              <a:lnSpc>
                <a:spcPct val="100000"/>
              </a:lnSpc>
              <a:spcBef>
                <a:spcPts val="1700"/>
              </a:spcBef>
              <a:spcAft>
                <a:spcPts val="0"/>
              </a:spcAft>
              <a:buNone/>
            </a:pPr>
            <a:r>
              <a:rPr b="1" lang="pl" sz="1000">
                <a:solidFill>
                  <a:srgbClr val="222222"/>
                </a:solidFill>
                <a:latin typeface="Arial"/>
                <a:ea typeface="Arial"/>
                <a:cs typeface="Arial"/>
                <a:sym typeface="Arial"/>
              </a:rPr>
              <a:t>Step 5:</a:t>
            </a:r>
            <a:r>
              <a:rPr lang="pl" sz="1000">
                <a:solidFill>
                  <a:srgbClr val="222222"/>
                </a:solidFill>
                <a:latin typeface="Arial"/>
                <a:ea typeface="Arial"/>
                <a:cs typeface="Arial"/>
                <a:sym typeface="Arial"/>
              </a:rPr>
              <a:t> Gateway at 192.168.0.0/24 network will start to negotiate encryption and MAC algorithms and other secret keys with the target gateway. This negotiation is done by either the aggressive or the main mode.</a:t>
            </a:r>
            <a:endParaRPr sz="1000">
              <a:solidFill>
                <a:srgbClr val="222222"/>
              </a:solidFill>
              <a:latin typeface="Arial"/>
              <a:ea typeface="Arial"/>
              <a:cs typeface="Arial"/>
              <a:sym typeface="Arial"/>
            </a:endParaRPr>
          </a:p>
          <a:p>
            <a:pPr indent="0" lvl="0" marL="0" rtl="0">
              <a:lnSpc>
                <a:spcPct val="100000"/>
              </a:lnSpc>
              <a:spcBef>
                <a:spcPts val="1700"/>
              </a:spcBef>
              <a:spcAft>
                <a:spcPts val="0"/>
              </a:spcAft>
              <a:buNone/>
            </a:pPr>
            <a:r>
              <a:rPr b="1" lang="pl" sz="1000">
                <a:solidFill>
                  <a:srgbClr val="222222"/>
                </a:solidFill>
                <a:latin typeface="Arial"/>
                <a:ea typeface="Arial"/>
                <a:cs typeface="Arial"/>
                <a:sym typeface="Arial"/>
              </a:rPr>
              <a:t>Step 6:</a:t>
            </a:r>
            <a:r>
              <a:rPr lang="pl" sz="1000">
                <a:solidFill>
                  <a:srgbClr val="222222"/>
                </a:solidFill>
                <a:latin typeface="Arial"/>
                <a:ea typeface="Arial"/>
                <a:cs typeface="Arial"/>
                <a:sym typeface="Arial"/>
              </a:rPr>
              <a:t> Now the packet is encrypted and a new ip header is attached as its the tunnel mode, and is send to the gateway at 172.16.200.0/24 network.</a:t>
            </a:r>
            <a:endParaRPr sz="1000">
              <a:solidFill>
                <a:srgbClr val="222222"/>
              </a:solidFill>
              <a:latin typeface="Arial"/>
              <a:ea typeface="Arial"/>
              <a:cs typeface="Arial"/>
              <a:sym typeface="Arial"/>
            </a:endParaRPr>
          </a:p>
          <a:p>
            <a:pPr indent="0" lvl="0" marL="0" rtl="0">
              <a:lnSpc>
                <a:spcPct val="100000"/>
              </a:lnSpc>
              <a:spcBef>
                <a:spcPts val="1700"/>
              </a:spcBef>
              <a:spcAft>
                <a:spcPts val="0"/>
              </a:spcAft>
              <a:buNone/>
            </a:pPr>
            <a:r>
              <a:rPr b="1" lang="pl" sz="1000">
                <a:solidFill>
                  <a:srgbClr val="222222"/>
                </a:solidFill>
                <a:latin typeface="Arial"/>
                <a:ea typeface="Arial"/>
                <a:cs typeface="Arial"/>
                <a:sym typeface="Arial"/>
              </a:rPr>
              <a:t>Step 7:</a:t>
            </a:r>
            <a:r>
              <a:rPr lang="pl" sz="1000">
                <a:solidFill>
                  <a:srgbClr val="222222"/>
                </a:solidFill>
                <a:latin typeface="Arial"/>
                <a:ea typeface="Arial"/>
                <a:cs typeface="Arial"/>
                <a:sym typeface="Arial"/>
              </a:rPr>
              <a:t> On recieving this packet the gateway at 172.16.200.0/24 network will look at the headers to determine the association, and will remove the additional header and decrypt the remaining header and payload.</a:t>
            </a:r>
            <a:endParaRPr sz="1000">
              <a:solidFill>
                <a:srgbClr val="222222"/>
              </a:solidFill>
              <a:latin typeface="Arial"/>
              <a:ea typeface="Arial"/>
              <a:cs typeface="Arial"/>
              <a:sym typeface="Arial"/>
            </a:endParaRPr>
          </a:p>
          <a:p>
            <a:pPr indent="0" lvl="0" marL="0" rtl="0">
              <a:lnSpc>
                <a:spcPct val="100000"/>
              </a:lnSpc>
              <a:spcBef>
                <a:spcPts val="1700"/>
              </a:spcBef>
              <a:spcAft>
                <a:spcPts val="0"/>
              </a:spcAft>
              <a:buNone/>
            </a:pPr>
            <a:r>
              <a:rPr b="1" lang="pl" sz="1000">
                <a:solidFill>
                  <a:srgbClr val="222222"/>
                </a:solidFill>
                <a:latin typeface="Arial"/>
                <a:ea typeface="Arial"/>
                <a:cs typeface="Arial"/>
                <a:sym typeface="Arial"/>
              </a:rPr>
              <a:t>Step 8</a:t>
            </a:r>
            <a:r>
              <a:rPr lang="pl" sz="1000">
                <a:solidFill>
                  <a:srgbClr val="222222"/>
                </a:solidFill>
                <a:latin typeface="Arial"/>
                <a:ea typeface="Arial"/>
                <a:cs typeface="Arial"/>
                <a:sym typeface="Arial"/>
              </a:rPr>
              <a:t>:  Finally the unencrypted packet is send to the destination of 172.16.200.3 by the gateway at 172.16.200.0/24 network.</a:t>
            </a:r>
            <a:endParaRPr sz="1000">
              <a:solidFill>
                <a:srgbClr val="222222"/>
              </a:solidFill>
              <a:latin typeface="Arial"/>
              <a:ea typeface="Arial"/>
              <a:cs typeface="Arial"/>
              <a:sym typeface="Arial"/>
            </a:endParaRPr>
          </a:p>
          <a:p>
            <a:pPr indent="0" lvl="0" marL="0" rtl="0">
              <a:spcBef>
                <a:spcPts val="1700"/>
              </a:spcBef>
              <a:spcAft>
                <a:spcPts val="1700"/>
              </a:spcAft>
              <a:buNone/>
            </a:pPr>
            <a:r>
              <a:t/>
            </a:r>
            <a:endParaRPr sz="1200">
              <a:solidFill>
                <a:srgbClr val="58585B"/>
              </a:solidFill>
              <a:highlight>
                <a:srgbClr val="FFFFFF"/>
              </a:highlight>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4" name="Shape 524"/>
        <p:cNvGrpSpPr/>
        <p:nvPr/>
      </p:nvGrpSpPr>
      <p:grpSpPr>
        <a:xfrm>
          <a:off x="0" y="0"/>
          <a:ext cx="0" cy="0"/>
          <a:chOff x="0" y="0"/>
          <a:chExt cx="0" cy="0"/>
        </a:xfrm>
      </p:grpSpPr>
      <p:sp>
        <p:nvSpPr>
          <p:cNvPr id="525" name="Shape 525"/>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pl"/>
              <a:t>Virtual priva</a:t>
            </a:r>
            <a:r>
              <a:rPr lang="pl"/>
              <a:t>te network (VPN)</a:t>
            </a:r>
            <a:endParaRPr/>
          </a:p>
        </p:txBody>
      </p:sp>
      <p:sp>
        <p:nvSpPr>
          <p:cNvPr id="526" name="Shape 526"/>
          <p:cNvSpPr txBox="1"/>
          <p:nvPr>
            <p:ph idx="1" type="body"/>
          </p:nvPr>
        </p:nvSpPr>
        <p:spPr>
          <a:xfrm>
            <a:off x="290975" y="1990050"/>
            <a:ext cx="7105200" cy="2541600"/>
          </a:xfrm>
          <a:prstGeom prst="rect">
            <a:avLst/>
          </a:prstGeom>
        </p:spPr>
        <p:txBody>
          <a:bodyPr anchorCtr="0" anchor="t" bIns="91425" lIns="91425" spcFirstLastPara="1" rIns="91425" wrap="square" tIns="91425">
            <a:noAutofit/>
          </a:bodyPr>
          <a:lstStyle/>
          <a:p>
            <a:pPr indent="-304800" lvl="0" marL="457200">
              <a:spcBef>
                <a:spcPts val="0"/>
              </a:spcBef>
              <a:spcAft>
                <a:spcPts val="0"/>
              </a:spcAft>
              <a:buClr>
                <a:srgbClr val="000000"/>
              </a:buClr>
              <a:buSzPts val="1200"/>
              <a:buFont typeface="Arial"/>
              <a:buChar char="●"/>
            </a:pPr>
            <a:r>
              <a:rPr lang="pl" sz="1200">
                <a:solidFill>
                  <a:srgbClr val="000000"/>
                </a:solidFill>
                <a:highlight>
                  <a:srgbClr val="FFFFFF"/>
                </a:highlight>
                <a:latin typeface="Arial"/>
                <a:ea typeface="Arial"/>
                <a:cs typeface="Arial"/>
                <a:sym typeface="Arial"/>
              </a:rPr>
              <a:t>secure tunnel between two or more devices and enables users to send and receive data across shared or public networks as if their computing devices were directly connected to the private network.</a:t>
            </a:r>
            <a:endParaRPr sz="1200">
              <a:solidFill>
                <a:srgbClr val="000000"/>
              </a:solidFill>
              <a:highlight>
                <a:srgbClr val="FFFFFF"/>
              </a:highlight>
              <a:latin typeface="Arial"/>
              <a:ea typeface="Arial"/>
              <a:cs typeface="Arial"/>
              <a:sym typeface="Arial"/>
            </a:endParaRPr>
          </a:p>
          <a:p>
            <a:pPr indent="-304800" lvl="0" marL="457200" rtl="0">
              <a:lnSpc>
                <a:spcPct val="124615"/>
              </a:lnSpc>
              <a:spcBef>
                <a:spcPts val="0"/>
              </a:spcBef>
              <a:spcAft>
                <a:spcPts val="0"/>
              </a:spcAft>
              <a:buClr>
                <a:srgbClr val="000000"/>
              </a:buClr>
              <a:buSzPts val="1200"/>
              <a:buFont typeface="Arial"/>
              <a:buChar char="●"/>
            </a:pPr>
            <a:r>
              <a:rPr lang="pl" sz="1200">
                <a:solidFill>
                  <a:srgbClr val="000000"/>
                </a:solidFill>
                <a:latin typeface="Arial"/>
                <a:ea typeface="Arial"/>
                <a:cs typeface="Arial"/>
                <a:sym typeface="Arial"/>
              </a:rPr>
              <a:t>hide your IP address and location</a:t>
            </a:r>
            <a:endParaRPr sz="1200">
              <a:solidFill>
                <a:srgbClr val="000000"/>
              </a:solidFill>
              <a:latin typeface="Arial"/>
              <a:ea typeface="Arial"/>
              <a:cs typeface="Arial"/>
              <a:sym typeface="Arial"/>
            </a:endParaRPr>
          </a:p>
          <a:p>
            <a:pPr indent="-304800" lvl="0" marL="457200" rtl="0">
              <a:lnSpc>
                <a:spcPct val="124615"/>
              </a:lnSpc>
              <a:spcBef>
                <a:spcPts val="0"/>
              </a:spcBef>
              <a:spcAft>
                <a:spcPts val="0"/>
              </a:spcAft>
              <a:buClr>
                <a:srgbClr val="000000"/>
              </a:buClr>
              <a:buSzPts val="1200"/>
              <a:buFont typeface="Arial"/>
              <a:buChar char="●"/>
            </a:pPr>
            <a:r>
              <a:rPr lang="pl" sz="1200">
                <a:solidFill>
                  <a:srgbClr val="000000"/>
                </a:solidFill>
                <a:latin typeface="Arial"/>
                <a:ea typeface="Arial"/>
                <a:cs typeface="Arial"/>
                <a:sym typeface="Arial"/>
              </a:rPr>
              <a:t>encrypt your communications</a:t>
            </a:r>
            <a:endParaRPr sz="1200">
              <a:solidFill>
                <a:srgbClr val="000000"/>
              </a:solidFill>
              <a:latin typeface="Arial"/>
              <a:ea typeface="Arial"/>
              <a:cs typeface="Arial"/>
              <a:sym typeface="Arial"/>
            </a:endParaRPr>
          </a:p>
          <a:p>
            <a:pPr indent="-304800" lvl="0" marL="457200" rtl="0">
              <a:spcBef>
                <a:spcPts val="0"/>
              </a:spcBef>
              <a:spcAft>
                <a:spcPts val="0"/>
              </a:spcAft>
              <a:buClr>
                <a:srgbClr val="000000"/>
              </a:buClr>
              <a:buSzPts val="1200"/>
              <a:buFont typeface="Arial"/>
              <a:buChar char="●"/>
            </a:pPr>
            <a:r>
              <a:rPr lang="pl" sz="1200">
                <a:solidFill>
                  <a:srgbClr val="000000"/>
                </a:solidFill>
                <a:latin typeface="Arial"/>
                <a:ea typeface="Arial"/>
                <a:cs typeface="Arial"/>
                <a:sym typeface="Arial"/>
              </a:rPr>
              <a:t>makes internet free, open and private</a:t>
            </a:r>
            <a:endParaRPr sz="1200">
              <a:solidFill>
                <a:srgbClr val="000000"/>
              </a:solidFill>
              <a:latin typeface="Arial"/>
              <a:ea typeface="Arial"/>
              <a:cs typeface="Arial"/>
              <a:sym typeface="Arial"/>
            </a:endParaRPr>
          </a:p>
          <a:p>
            <a:pPr indent="0" lvl="0" marL="0" rtl="0">
              <a:spcBef>
                <a:spcPts val="0"/>
              </a:spcBef>
              <a:spcAft>
                <a:spcPts val="0"/>
              </a:spcAft>
              <a:buNone/>
            </a:pPr>
            <a:r>
              <a:t/>
            </a:r>
            <a:endParaRPr b="1" sz="1350">
              <a:solidFill>
                <a:srgbClr val="4B4B4B"/>
              </a:solidFill>
              <a:latin typeface="Proxima Nova"/>
              <a:ea typeface="Proxima Nova"/>
              <a:cs typeface="Proxima Nova"/>
              <a:sym typeface="Proxima Nova"/>
            </a:endParaRPr>
          </a:p>
          <a:p>
            <a:pPr indent="0" lvl="0" marL="0">
              <a:spcBef>
                <a:spcPts val="0"/>
              </a:spcBef>
              <a:spcAft>
                <a:spcPts val="1600"/>
              </a:spcAft>
              <a:buNone/>
            </a:pPr>
            <a:r>
              <a:t/>
            </a:r>
            <a:endParaRPr sz="1050">
              <a:solidFill>
                <a:srgbClr val="222222"/>
              </a:solidFill>
              <a:highlight>
                <a:srgbClr val="FFFFFF"/>
              </a:highlight>
              <a:latin typeface="Arial"/>
              <a:ea typeface="Arial"/>
              <a:cs typeface="Arial"/>
              <a:sym typeface="Arial"/>
            </a:endParaRPr>
          </a:p>
        </p:txBody>
      </p:sp>
      <p:pic>
        <p:nvPicPr>
          <p:cNvPr id="527" name="Shape 527"/>
          <p:cNvPicPr preferRelativeResize="0"/>
          <p:nvPr/>
        </p:nvPicPr>
        <p:blipFill rotWithShape="1">
          <a:blip r:embed="rId3">
            <a:alphaModFix/>
          </a:blip>
          <a:srcRect b="0" l="-125174" r="0" t="0"/>
          <a:stretch/>
        </p:blipFill>
        <p:spPr>
          <a:xfrm>
            <a:off x="-478675" y="1597875"/>
            <a:ext cx="9432876" cy="30099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3" name="Shape 293"/>
        <p:cNvGrpSpPr/>
        <p:nvPr/>
      </p:nvGrpSpPr>
      <p:grpSpPr>
        <a:xfrm>
          <a:off x="0" y="0"/>
          <a:ext cx="0" cy="0"/>
          <a:chOff x="0" y="0"/>
          <a:chExt cx="0" cy="0"/>
        </a:xfrm>
      </p:grpSpPr>
      <p:graphicFrame>
        <p:nvGraphicFramePr>
          <p:cNvPr id="294" name="Shape 294"/>
          <p:cNvGraphicFramePr/>
          <p:nvPr/>
        </p:nvGraphicFramePr>
        <p:xfrm>
          <a:off x="1158625" y="207675"/>
          <a:ext cx="3000000" cy="3000000"/>
        </p:xfrm>
        <a:graphic>
          <a:graphicData uri="http://schemas.openxmlformats.org/drawingml/2006/table">
            <a:tbl>
              <a:tblPr>
                <a:noFill/>
                <a:tableStyleId>{9BA498BF-2987-4C41-B4EE-4AFD42784512}</a:tableStyleId>
              </a:tblPr>
              <a:tblGrid>
                <a:gridCol w="2413000"/>
                <a:gridCol w="2413000"/>
                <a:gridCol w="2413000"/>
              </a:tblGrid>
              <a:tr h="467350">
                <a:tc>
                  <a:txBody>
                    <a:bodyPr>
                      <a:noAutofit/>
                    </a:bodyPr>
                    <a:lstStyle/>
                    <a:p>
                      <a:pPr indent="0" lvl="0" marL="0" rtl="0">
                        <a:spcBef>
                          <a:spcPts val="0"/>
                        </a:spcBef>
                        <a:spcAft>
                          <a:spcPts val="0"/>
                        </a:spcAft>
                        <a:buNone/>
                      </a:pPr>
                      <a:r>
                        <a:rPr b="1" lang="pl"/>
                        <a:t>TCP/IP</a:t>
                      </a:r>
                      <a:endParaRPr b="1"/>
                    </a:p>
                  </a:txBody>
                  <a:tcPr marT="91425" marB="91425" marR="91425" marL="91425"/>
                </a:tc>
                <a:tc>
                  <a:txBody>
                    <a:bodyPr>
                      <a:noAutofit/>
                    </a:bodyPr>
                    <a:lstStyle/>
                    <a:p>
                      <a:pPr indent="0" lvl="0" marL="0">
                        <a:spcBef>
                          <a:spcPts val="0"/>
                        </a:spcBef>
                        <a:spcAft>
                          <a:spcPts val="0"/>
                        </a:spcAft>
                        <a:buNone/>
                      </a:pPr>
                      <a:r>
                        <a:rPr b="1" lang="pl"/>
                        <a:t>ISO</a:t>
                      </a:r>
                      <a:endParaRPr b="1"/>
                    </a:p>
                  </a:txBody>
                  <a:tcPr marT="91425" marB="91425" marR="91425" marL="91425"/>
                </a:tc>
                <a:tc>
                  <a:txBody>
                    <a:bodyPr>
                      <a:noAutofit/>
                    </a:bodyPr>
                    <a:lstStyle/>
                    <a:p>
                      <a:pPr indent="0" lvl="0" marL="0">
                        <a:spcBef>
                          <a:spcPts val="0"/>
                        </a:spcBef>
                        <a:spcAft>
                          <a:spcPts val="0"/>
                        </a:spcAft>
                        <a:buNone/>
                      </a:pPr>
                      <a:r>
                        <a:rPr b="1" lang="pl"/>
                        <a:t>Security</a:t>
                      </a:r>
                      <a:r>
                        <a:rPr lang="pl"/>
                        <a:t> </a:t>
                      </a:r>
                      <a:r>
                        <a:rPr b="1" lang="pl"/>
                        <a:t>protocols</a:t>
                      </a:r>
                      <a:endParaRPr b="1"/>
                    </a:p>
                  </a:txBody>
                  <a:tcPr marT="91425" marB="91425" marR="91425" marL="91425"/>
                </a:tc>
              </a:tr>
              <a:tr h="381000">
                <a:tc>
                  <a:txBody>
                    <a:bodyPr>
                      <a:noAutofit/>
                    </a:bodyPr>
                    <a:lstStyle/>
                    <a:p>
                      <a:pPr indent="0" lvl="0" marL="0">
                        <a:spcBef>
                          <a:spcPts val="0"/>
                        </a:spcBef>
                        <a:spcAft>
                          <a:spcPts val="0"/>
                        </a:spcAft>
                        <a:buNone/>
                      </a:pPr>
                      <a:r>
                        <a:rPr lang="pl"/>
                        <a:t>Application</a:t>
                      </a:r>
                      <a:endParaRPr/>
                    </a:p>
                  </a:txBody>
                  <a:tcPr marT="91425" marB="91425" marR="91425" marL="91425"/>
                </a:tc>
                <a:tc>
                  <a:txBody>
                    <a:bodyPr>
                      <a:noAutofit/>
                    </a:bodyPr>
                    <a:lstStyle/>
                    <a:p>
                      <a:pPr indent="0" lvl="0" marL="0">
                        <a:spcBef>
                          <a:spcPts val="0"/>
                        </a:spcBef>
                        <a:spcAft>
                          <a:spcPts val="0"/>
                        </a:spcAft>
                        <a:buNone/>
                      </a:pPr>
                      <a:r>
                        <a:rPr lang="pl"/>
                        <a:t>Application</a:t>
                      </a:r>
                      <a:endParaRPr/>
                    </a:p>
                    <a:p>
                      <a:pPr indent="0" lvl="0" marL="0">
                        <a:spcBef>
                          <a:spcPts val="0"/>
                        </a:spcBef>
                        <a:spcAft>
                          <a:spcPts val="0"/>
                        </a:spcAft>
                        <a:buNone/>
                      </a:pPr>
                      <a:r>
                        <a:rPr lang="pl"/>
                        <a:t>Presentation</a:t>
                      </a:r>
                      <a:endParaRPr/>
                    </a:p>
                  </a:txBody>
                  <a:tcPr marT="91425" marB="91425" marR="91425" marL="91425"/>
                </a:tc>
                <a:tc>
                  <a:txBody>
                    <a:bodyPr>
                      <a:noAutofit/>
                    </a:bodyPr>
                    <a:lstStyle/>
                    <a:p>
                      <a:pPr indent="0" lvl="0" marL="0" rtl="0">
                        <a:lnSpc>
                          <a:spcPct val="115000"/>
                        </a:lnSpc>
                        <a:spcBef>
                          <a:spcPts val="0"/>
                        </a:spcBef>
                        <a:spcAft>
                          <a:spcPts val="1600"/>
                        </a:spcAft>
                        <a:buNone/>
                      </a:pPr>
                      <a:r>
                        <a:rPr lang="pl" sz="1800">
                          <a:latin typeface="Times New Roman"/>
                          <a:ea typeface="Times New Roman"/>
                          <a:cs typeface="Times New Roman"/>
                          <a:sym typeface="Times New Roman"/>
                        </a:rPr>
                        <a:t>RADIUS, TACACS, PGP, S/MIME, S-HTTP, HTTPS, SET, SSH, and Kerberos</a:t>
                      </a:r>
                      <a:endParaRPr/>
                    </a:p>
                  </a:txBody>
                  <a:tcPr marT="91425" marB="91425" marR="91425" marL="91425"/>
                </a:tc>
              </a:tr>
              <a:tr h="381000">
                <a:tc>
                  <a:txBody>
                    <a:bodyPr>
                      <a:noAutofit/>
                    </a:bodyPr>
                    <a:lstStyle/>
                    <a:p>
                      <a:pPr indent="0" lvl="0" marL="0">
                        <a:spcBef>
                          <a:spcPts val="0"/>
                        </a:spcBef>
                        <a:spcAft>
                          <a:spcPts val="0"/>
                        </a:spcAft>
                        <a:buNone/>
                      </a:pPr>
                      <a:r>
                        <a:rPr lang="pl"/>
                        <a:t>Transport</a:t>
                      </a:r>
                      <a:endParaRPr/>
                    </a:p>
                  </a:txBody>
                  <a:tcPr marT="91425" marB="91425" marR="91425" marL="91425"/>
                </a:tc>
                <a:tc>
                  <a:txBody>
                    <a:bodyPr>
                      <a:noAutofit/>
                    </a:bodyPr>
                    <a:lstStyle/>
                    <a:p>
                      <a:pPr indent="0" lvl="0" marL="0">
                        <a:spcBef>
                          <a:spcPts val="0"/>
                        </a:spcBef>
                        <a:spcAft>
                          <a:spcPts val="0"/>
                        </a:spcAft>
                        <a:buNone/>
                      </a:pPr>
                      <a:r>
                        <a:rPr lang="pl"/>
                        <a:t>Session</a:t>
                      </a:r>
                      <a:endParaRPr/>
                    </a:p>
                    <a:p>
                      <a:pPr indent="0" lvl="0" marL="0">
                        <a:spcBef>
                          <a:spcPts val="0"/>
                        </a:spcBef>
                        <a:spcAft>
                          <a:spcPts val="0"/>
                        </a:spcAft>
                        <a:buNone/>
                      </a:pPr>
                      <a:r>
                        <a:rPr lang="pl"/>
                        <a:t>Transport</a:t>
                      </a:r>
                      <a:endParaRPr/>
                    </a:p>
                  </a:txBody>
                  <a:tcPr marT="91425" marB="91425" marR="91425" marL="91425"/>
                </a:tc>
                <a:tc>
                  <a:txBody>
                    <a:bodyPr>
                      <a:noAutofit/>
                    </a:bodyPr>
                    <a:lstStyle/>
                    <a:p>
                      <a:pPr indent="0" lvl="0" marL="0" rtl="0">
                        <a:lnSpc>
                          <a:spcPct val="115000"/>
                        </a:lnSpc>
                        <a:spcBef>
                          <a:spcPts val="0"/>
                        </a:spcBef>
                        <a:spcAft>
                          <a:spcPts val="1600"/>
                        </a:spcAft>
                        <a:buNone/>
                      </a:pPr>
                      <a:r>
                        <a:rPr lang="pl" sz="1800">
                          <a:latin typeface="Times New Roman"/>
                          <a:ea typeface="Times New Roman"/>
                          <a:cs typeface="Times New Roman"/>
                          <a:sym typeface="Times New Roman"/>
                        </a:rPr>
                        <a:t>SSL and TLS</a:t>
                      </a:r>
                      <a:endParaRPr/>
                    </a:p>
                  </a:txBody>
                  <a:tcPr marT="91425" marB="91425" marR="91425" marL="91425"/>
                </a:tc>
              </a:tr>
              <a:tr h="381000">
                <a:tc>
                  <a:txBody>
                    <a:bodyPr>
                      <a:noAutofit/>
                    </a:bodyPr>
                    <a:lstStyle/>
                    <a:p>
                      <a:pPr indent="0" lvl="0" marL="0">
                        <a:spcBef>
                          <a:spcPts val="0"/>
                        </a:spcBef>
                        <a:spcAft>
                          <a:spcPts val="0"/>
                        </a:spcAft>
                        <a:buNone/>
                      </a:pPr>
                      <a:r>
                        <a:rPr lang="pl"/>
                        <a:t>Network</a:t>
                      </a:r>
                      <a:endParaRPr/>
                    </a:p>
                  </a:txBody>
                  <a:tcPr marT="91425" marB="91425" marR="91425" marL="91425"/>
                </a:tc>
                <a:tc>
                  <a:txBody>
                    <a:bodyPr>
                      <a:noAutofit/>
                    </a:bodyPr>
                    <a:lstStyle/>
                    <a:p>
                      <a:pPr indent="0" lvl="0" marL="0">
                        <a:spcBef>
                          <a:spcPts val="0"/>
                        </a:spcBef>
                        <a:spcAft>
                          <a:spcPts val="0"/>
                        </a:spcAft>
                        <a:buNone/>
                      </a:pPr>
                      <a:r>
                        <a:rPr lang="pl"/>
                        <a:t>Network</a:t>
                      </a:r>
                      <a:endParaRPr/>
                    </a:p>
                  </a:txBody>
                  <a:tcPr marT="91425" marB="91425" marR="91425" marL="91425"/>
                </a:tc>
                <a:tc>
                  <a:txBody>
                    <a:bodyPr>
                      <a:noAutofit/>
                    </a:bodyPr>
                    <a:lstStyle/>
                    <a:p>
                      <a:pPr indent="0" lvl="0" marL="0" rtl="0">
                        <a:lnSpc>
                          <a:spcPct val="115000"/>
                        </a:lnSpc>
                        <a:spcBef>
                          <a:spcPts val="0"/>
                        </a:spcBef>
                        <a:spcAft>
                          <a:spcPts val="1600"/>
                        </a:spcAft>
                        <a:buNone/>
                      </a:pPr>
                      <a:r>
                        <a:rPr lang="pl" sz="1800">
                          <a:latin typeface="Times New Roman"/>
                          <a:ea typeface="Times New Roman"/>
                          <a:cs typeface="Times New Roman"/>
                          <a:sym typeface="Times New Roman"/>
                        </a:rPr>
                        <a:t>PPTP, L2TP, IPsec, and VPNs</a:t>
                      </a:r>
                      <a:endParaRPr/>
                    </a:p>
                  </a:txBody>
                  <a:tcPr marT="91425" marB="91425" marR="91425" marL="91425"/>
                </a:tc>
              </a:tr>
              <a:tr h="381000">
                <a:tc>
                  <a:txBody>
                    <a:bodyPr>
                      <a:noAutofit/>
                    </a:bodyPr>
                    <a:lstStyle/>
                    <a:p>
                      <a:pPr indent="0" lvl="0" marL="0">
                        <a:spcBef>
                          <a:spcPts val="0"/>
                        </a:spcBef>
                        <a:spcAft>
                          <a:spcPts val="0"/>
                        </a:spcAft>
                        <a:buNone/>
                      </a:pPr>
                      <a:r>
                        <a:rPr lang="pl"/>
                        <a:t>Physical</a:t>
                      </a:r>
                      <a:endParaRPr/>
                    </a:p>
                  </a:txBody>
                  <a:tcPr marT="91425" marB="91425" marR="91425" marL="91425"/>
                </a:tc>
                <a:tc>
                  <a:txBody>
                    <a:bodyPr>
                      <a:noAutofit/>
                    </a:bodyPr>
                    <a:lstStyle/>
                    <a:p>
                      <a:pPr indent="0" lvl="0" marL="0">
                        <a:spcBef>
                          <a:spcPts val="0"/>
                        </a:spcBef>
                        <a:spcAft>
                          <a:spcPts val="0"/>
                        </a:spcAft>
                        <a:buNone/>
                      </a:pPr>
                      <a:r>
                        <a:rPr lang="pl"/>
                        <a:t>Data link</a:t>
                      </a:r>
                      <a:endParaRPr/>
                    </a:p>
                    <a:p>
                      <a:pPr indent="0" lvl="0" marL="0">
                        <a:spcBef>
                          <a:spcPts val="0"/>
                        </a:spcBef>
                        <a:spcAft>
                          <a:spcPts val="0"/>
                        </a:spcAft>
                        <a:buNone/>
                      </a:pPr>
                      <a:r>
                        <a:rPr lang="pl"/>
                        <a:t>Physical</a:t>
                      </a:r>
                      <a:endParaRPr/>
                    </a:p>
                  </a:txBody>
                  <a:tcPr marT="91425" marB="91425" marR="91425" marL="91425"/>
                </a:tc>
                <a:tc>
                  <a:txBody>
                    <a:bodyPr>
                      <a:noAutofit/>
                    </a:bodyPr>
                    <a:lstStyle/>
                    <a:p>
                      <a:pPr indent="0" lvl="0" marL="0" rtl="0">
                        <a:lnSpc>
                          <a:spcPct val="115000"/>
                        </a:lnSpc>
                        <a:spcBef>
                          <a:spcPts val="0"/>
                        </a:spcBef>
                        <a:spcAft>
                          <a:spcPts val="1600"/>
                        </a:spcAft>
                        <a:buNone/>
                      </a:pPr>
                      <a:r>
                        <a:rPr lang="pl" sz="1800">
                          <a:latin typeface="Times New Roman"/>
                          <a:ea typeface="Times New Roman"/>
                          <a:cs typeface="Times New Roman"/>
                          <a:sym typeface="Times New Roman"/>
                        </a:rPr>
                        <a:t>packet filters, NAT, CHAP, and PAP</a:t>
                      </a:r>
                      <a:endParaRPr/>
                    </a:p>
                  </a:txBody>
                  <a:tcPr marT="91425" marB="91425" marR="91425" marL="91425"/>
                </a:tc>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1" name="Shape 531"/>
        <p:cNvGrpSpPr/>
        <p:nvPr/>
      </p:nvGrpSpPr>
      <p:grpSpPr>
        <a:xfrm>
          <a:off x="0" y="0"/>
          <a:ext cx="0" cy="0"/>
          <a:chOff x="0" y="0"/>
          <a:chExt cx="0" cy="0"/>
        </a:xfrm>
      </p:grpSpPr>
      <p:sp>
        <p:nvSpPr>
          <p:cNvPr id="532" name="Shape 532"/>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pl"/>
              <a:t>Virtual private network (VPN)</a:t>
            </a:r>
            <a:endParaRPr/>
          </a:p>
        </p:txBody>
      </p:sp>
      <p:sp>
        <p:nvSpPr>
          <p:cNvPr id="533" name="Shape 533"/>
          <p:cNvSpPr txBox="1"/>
          <p:nvPr/>
        </p:nvSpPr>
        <p:spPr>
          <a:xfrm>
            <a:off x="290975" y="1597875"/>
            <a:ext cx="4101600" cy="630600"/>
          </a:xfrm>
          <a:prstGeom prst="rect">
            <a:avLst/>
          </a:prstGeom>
          <a:noFill/>
          <a:ln>
            <a:noFill/>
          </a:ln>
        </p:spPr>
        <p:txBody>
          <a:bodyPr anchorCtr="0" anchor="t" bIns="91425" lIns="91425" spcFirstLastPara="1" rIns="91425" wrap="square" tIns="91425">
            <a:noAutofit/>
          </a:bodyPr>
          <a:lstStyle/>
          <a:p>
            <a:pPr indent="-304800" lvl="0" marL="457200">
              <a:spcBef>
                <a:spcPts val="0"/>
              </a:spcBef>
              <a:spcAft>
                <a:spcPts val="0"/>
              </a:spcAft>
              <a:buClr>
                <a:srgbClr val="404040"/>
              </a:buClr>
              <a:buSzPts val="1200"/>
              <a:buAutoNum type="arabicPeriod"/>
            </a:pPr>
            <a:r>
              <a:rPr lang="pl" sz="1200">
                <a:solidFill>
                  <a:srgbClr val="404040"/>
                </a:solidFill>
                <a:highlight>
                  <a:srgbClr val="FFFFFF"/>
                </a:highlight>
              </a:rPr>
              <a:t>connect your computer or another device, such as a smartphone or tablet) to a VPN,</a:t>
            </a:r>
            <a:endParaRPr sz="1200">
              <a:solidFill>
                <a:srgbClr val="404040"/>
              </a:solidFill>
              <a:highlight>
                <a:srgbClr val="FFFFFF"/>
              </a:highlight>
            </a:endParaRPr>
          </a:p>
          <a:p>
            <a:pPr indent="-304800" lvl="0" marL="457200">
              <a:spcBef>
                <a:spcPts val="0"/>
              </a:spcBef>
              <a:spcAft>
                <a:spcPts val="0"/>
              </a:spcAft>
              <a:buClr>
                <a:srgbClr val="404040"/>
              </a:buClr>
              <a:buSzPts val="1200"/>
              <a:buAutoNum type="arabicPeriod"/>
            </a:pPr>
            <a:r>
              <a:rPr lang="pl" sz="1200">
                <a:solidFill>
                  <a:srgbClr val="404040"/>
                </a:solidFill>
                <a:highlight>
                  <a:srgbClr val="FFFFFF"/>
                </a:highlight>
              </a:rPr>
              <a:t>computer acts as if it’s on the same local network as the VPN,</a:t>
            </a:r>
            <a:endParaRPr sz="1200">
              <a:solidFill>
                <a:srgbClr val="404040"/>
              </a:solidFill>
              <a:highlight>
                <a:srgbClr val="FFFFFF"/>
              </a:highlight>
            </a:endParaRPr>
          </a:p>
          <a:p>
            <a:pPr indent="-304800" lvl="0" marL="457200">
              <a:spcBef>
                <a:spcPts val="0"/>
              </a:spcBef>
              <a:spcAft>
                <a:spcPts val="0"/>
              </a:spcAft>
              <a:buClr>
                <a:srgbClr val="404040"/>
              </a:buClr>
              <a:buSzPts val="1200"/>
              <a:buAutoNum type="arabicPeriod"/>
            </a:pPr>
            <a:r>
              <a:rPr lang="pl" sz="1200">
                <a:solidFill>
                  <a:srgbClr val="404040"/>
                </a:solidFill>
                <a:highlight>
                  <a:srgbClr val="FFFFFF"/>
                </a:highlight>
              </a:rPr>
              <a:t>network traffic is sent over a secure connection to the VPN,</a:t>
            </a:r>
            <a:endParaRPr sz="1200">
              <a:solidFill>
                <a:srgbClr val="404040"/>
              </a:solidFill>
              <a:highlight>
                <a:srgbClr val="FFFFFF"/>
              </a:highlight>
            </a:endParaRPr>
          </a:p>
          <a:p>
            <a:pPr indent="-304800" lvl="0" marL="457200">
              <a:spcBef>
                <a:spcPts val="0"/>
              </a:spcBef>
              <a:spcAft>
                <a:spcPts val="0"/>
              </a:spcAft>
              <a:buClr>
                <a:srgbClr val="404040"/>
              </a:buClr>
              <a:buSzPts val="1200"/>
              <a:buAutoNum type="arabicPeriod"/>
            </a:pPr>
            <a:r>
              <a:rPr lang="pl" sz="1200">
                <a:solidFill>
                  <a:srgbClr val="404040"/>
                </a:solidFill>
                <a:highlight>
                  <a:srgbClr val="FFFFFF"/>
                </a:highlight>
              </a:rPr>
              <a:t>VPN forwards the request for you and forwards the response from the website back through the secure connection</a:t>
            </a:r>
            <a:endParaRPr sz="1200">
              <a:solidFill>
                <a:srgbClr val="404040"/>
              </a:solidFill>
              <a:highlight>
                <a:srgbClr val="FFFFFF"/>
              </a:highlight>
            </a:endParaRPr>
          </a:p>
        </p:txBody>
      </p:sp>
      <p:pic>
        <p:nvPicPr>
          <p:cNvPr id="534" name="Shape 534"/>
          <p:cNvPicPr preferRelativeResize="0"/>
          <p:nvPr/>
        </p:nvPicPr>
        <p:blipFill rotWithShape="1">
          <a:blip r:embed="rId3">
            <a:alphaModFix/>
          </a:blip>
          <a:srcRect b="0" l="-125174" r="0" t="0"/>
          <a:stretch/>
        </p:blipFill>
        <p:spPr>
          <a:xfrm>
            <a:off x="-478675" y="1597875"/>
            <a:ext cx="9432876" cy="30099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8" name="Shape 538"/>
        <p:cNvGrpSpPr/>
        <p:nvPr/>
      </p:nvGrpSpPr>
      <p:grpSpPr>
        <a:xfrm>
          <a:off x="0" y="0"/>
          <a:ext cx="0" cy="0"/>
          <a:chOff x="0" y="0"/>
          <a:chExt cx="0" cy="0"/>
        </a:xfrm>
      </p:grpSpPr>
      <p:sp>
        <p:nvSpPr>
          <p:cNvPr id="539" name="Shape 539"/>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pl"/>
              <a:t>Virtual private network (VPN)</a:t>
            </a:r>
            <a:endParaRPr/>
          </a:p>
          <a:p>
            <a:pPr indent="0" lvl="0" marL="0" rtl="0">
              <a:spcBef>
                <a:spcPts val="0"/>
              </a:spcBef>
              <a:spcAft>
                <a:spcPts val="0"/>
              </a:spcAft>
              <a:buNone/>
            </a:pPr>
            <a:r>
              <a:rPr b="0" lang="pl" sz="1600"/>
              <a:t>Example of use</a:t>
            </a:r>
            <a:endParaRPr b="0" sz="1600"/>
          </a:p>
        </p:txBody>
      </p:sp>
      <p:sp>
        <p:nvSpPr>
          <p:cNvPr id="540" name="Shape 540"/>
          <p:cNvSpPr txBox="1"/>
          <p:nvPr/>
        </p:nvSpPr>
        <p:spPr>
          <a:xfrm>
            <a:off x="290975" y="1597875"/>
            <a:ext cx="4101600" cy="630600"/>
          </a:xfrm>
          <a:prstGeom prst="rect">
            <a:avLst/>
          </a:prstGeom>
          <a:noFill/>
          <a:ln>
            <a:noFill/>
          </a:ln>
        </p:spPr>
        <p:txBody>
          <a:bodyPr anchorCtr="0" anchor="t" bIns="91425" lIns="91425" spcFirstLastPara="1" rIns="91425" wrap="square" tIns="91425">
            <a:noAutofit/>
          </a:bodyPr>
          <a:lstStyle/>
          <a:p>
            <a:pPr indent="-304800" lvl="0" marL="457200" rtl="0">
              <a:spcBef>
                <a:spcPts val="0"/>
              </a:spcBef>
              <a:spcAft>
                <a:spcPts val="0"/>
              </a:spcAft>
              <a:buClr>
                <a:srgbClr val="404040"/>
              </a:buClr>
              <a:buSzPts val="1200"/>
              <a:buAutoNum type="arabicPeriod"/>
            </a:pPr>
            <a:r>
              <a:rPr lang="pl" sz="1200">
                <a:solidFill>
                  <a:srgbClr val="404040"/>
                </a:solidFill>
                <a:highlight>
                  <a:srgbClr val="FFFFFF"/>
                </a:highlight>
              </a:rPr>
              <a:t>Access a Business Network While Traveling</a:t>
            </a:r>
            <a:endParaRPr sz="1200">
              <a:solidFill>
                <a:srgbClr val="404040"/>
              </a:solidFill>
              <a:highlight>
                <a:srgbClr val="FFFFFF"/>
              </a:highlight>
            </a:endParaRPr>
          </a:p>
          <a:p>
            <a:pPr indent="-304800" lvl="0" marL="457200" rtl="0">
              <a:spcBef>
                <a:spcPts val="0"/>
              </a:spcBef>
              <a:spcAft>
                <a:spcPts val="0"/>
              </a:spcAft>
              <a:buClr>
                <a:srgbClr val="404040"/>
              </a:buClr>
              <a:buSzPts val="1200"/>
              <a:buAutoNum type="arabicPeriod"/>
            </a:pPr>
            <a:r>
              <a:rPr lang="pl" sz="1200">
                <a:solidFill>
                  <a:srgbClr val="404040"/>
                </a:solidFill>
                <a:highlight>
                  <a:srgbClr val="FFFFFF"/>
                </a:highlight>
              </a:rPr>
              <a:t>Hide Your Browsing Activity From Your Local Network and ISP</a:t>
            </a:r>
            <a:endParaRPr sz="1200">
              <a:solidFill>
                <a:srgbClr val="404040"/>
              </a:solidFill>
              <a:highlight>
                <a:srgbClr val="FFFFFF"/>
              </a:highlight>
            </a:endParaRPr>
          </a:p>
          <a:p>
            <a:pPr indent="-304800" lvl="0" marL="457200" rtl="0">
              <a:spcBef>
                <a:spcPts val="0"/>
              </a:spcBef>
              <a:spcAft>
                <a:spcPts val="0"/>
              </a:spcAft>
              <a:buClr>
                <a:srgbClr val="404040"/>
              </a:buClr>
              <a:buSzPts val="1200"/>
              <a:buAutoNum type="arabicPeriod"/>
            </a:pPr>
            <a:r>
              <a:rPr lang="pl" sz="1200">
                <a:solidFill>
                  <a:srgbClr val="404040"/>
                </a:solidFill>
                <a:highlight>
                  <a:srgbClr val="FFFFFF"/>
                </a:highlight>
              </a:rPr>
              <a:t>Access Geo-Blocked Websites</a:t>
            </a:r>
            <a:endParaRPr sz="1200">
              <a:solidFill>
                <a:srgbClr val="404040"/>
              </a:solidFill>
              <a:highlight>
                <a:srgbClr val="FFFFFF"/>
              </a:highlight>
            </a:endParaRPr>
          </a:p>
          <a:p>
            <a:pPr indent="-304800" lvl="0" marL="457200" rtl="0">
              <a:spcBef>
                <a:spcPts val="0"/>
              </a:spcBef>
              <a:spcAft>
                <a:spcPts val="0"/>
              </a:spcAft>
              <a:buClr>
                <a:srgbClr val="404040"/>
              </a:buClr>
              <a:buSzPts val="1200"/>
              <a:buAutoNum type="arabicPeriod"/>
            </a:pPr>
            <a:r>
              <a:rPr lang="pl" sz="1200">
                <a:solidFill>
                  <a:srgbClr val="404040"/>
                </a:solidFill>
                <a:highlight>
                  <a:srgbClr val="FFFFFF"/>
                </a:highlight>
              </a:rPr>
              <a:t>Downloading Files</a:t>
            </a:r>
            <a:endParaRPr sz="1200">
              <a:solidFill>
                <a:srgbClr val="404040"/>
              </a:solidFill>
              <a:highlight>
                <a:srgbClr val="FFFFFF"/>
              </a:highlight>
            </a:endParaRPr>
          </a:p>
        </p:txBody>
      </p:sp>
      <p:pic>
        <p:nvPicPr>
          <p:cNvPr id="541" name="Shape 541"/>
          <p:cNvPicPr preferRelativeResize="0"/>
          <p:nvPr/>
        </p:nvPicPr>
        <p:blipFill rotWithShape="1">
          <a:blip r:embed="rId3">
            <a:alphaModFix/>
          </a:blip>
          <a:srcRect b="0" l="-125174" r="0" t="0"/>
          <a:stretch/>
        </p:blipFill>
        <p:spPr>
          <a:xfrm>
            <a:off x="-478675" y="1597875"/>
            <a:ext cx="9432876" cy="30099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5" name="Shape 545"/>
        <p:cNvGrpSpPr/>
        <p:nvPr/>
      </p:nvGrpSpPr>
      <p:grpSpPr>
        <a:xfrm>
          <a:off x="0" y="0"/>
          <a:ext cx="0" cy="0"/>
          <a:chOff x="0" y="0"/>
          <a:chExt cx="0" cy="0"/>
        </a:xfrm>
      </p:grpSpPr>
      <p:sp>
        <p:nvSpPr>
          <p:cNvPr id="546" name="Shape 546"/>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pl"/>
              <a:t>Virtual private network (VPN)</a:t>
            </a:r>
            <a:endParaRPr b="0" sz="1600"/>
          </a:p>
        </p:txBody>
      </p:sp>
      <p:sp>
        <p:nvSpPr>
          <p:cNvPr id="547" name="Shape 547"/>
          <p:cNvSpPr txBox="1"/>
          <p:nvPr/>
        </p:nvSpPr>
        <p:spPr>
          <a:xfrm>
            <a:off x="290975" y="1597875"/>
            <a:ext cx="4101600" cy="6306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600"/>
              </a:spcBef>
              <a:spcAft>
                <a:spcPts val="0"/>
              </a:spcAft>
              <a:buNone/>
            </a:pPr>
            <a:r>
              <a:rPr lang="pl" sz="1050">
                <a:solidFill>
                  <a:srgbClr val="222222"/>
                </a:solidFill>
              </a:rPr>
              <a:t>Secure VPN protocols include the following:</a:t>
            </a:r>
            <a:endParaRPr sz="1050">
              <a:solidFill>
                <a:srgbClr val="222222"/>
              </a:solidFill>
            </a:endParaRPr>
          </a:p>
          <a:p>
            <a:pPr indent="-295275" lvl="0" marL="685800" marR="127000" rtl="0">
              <a:lnSpc>
                <a:spcPct val="115000"/>
              </a:lnSpc>
              <a:spcBef>
                <a:spcPts val="600"/>
              </a:spcBef>
              <a:spcAft>
                <a:spcPts val="0"/>
              </a:spcAft>
              <a:buClr>
                <a:srgbClr val="222222"/>
              </a:buClr>
              <a:buSzPts val="1050"/>
              <a:buChar char="●"/>
            </a:pPr>
            <a:r>
              <a:rPr lang="pl" sz="1050">
                <a:solidFill>
                  <a:srgbClr val="222222"/>
                </a:solidFill>
              </a:rPr>
              <a:t>Internet Protocol Security (IPsec) </a:t>
            </a:r>
            <a:endParaRPr sz="1050">
              <a:solidFill>
                <a:srgbClr val="222222"/>
              </a:solidFill>
            </a:endParaRPr>
          </a:p>
          <a:p>
            <a:pPr indent="-295275" lvl="0" marL="685800" rtl="0">
              <a:lnSpc>
                <a:spcPct val="115000"/>
              </a:lnSpc>
              <a:spcBef>
                <a:spcPts val="0"/>
              </a:spcBef>
              <a:spcAft>
                <a:spcPts val="0"/>
              </a:spcAft>
              <a:buClr>
                <a:srgbClr val="222222"/>
              </a:buClr>
              <a:buSzPts val="1050"/>
              <a:buChar char="●"/>
            </a:pPr>
            <a:r>
              <a:rPr lang="pl" sz="1050">
                <a:solidFill>
                  <a:srgbClr val="222222"/>
                </a:solidFill>
              </a:rPr>
              <a:t>Transport Layer Security (SSL/TLS)</a:t>
            </a:r>
            <a:endParaRPr sz="1050">
              <a:solidFill>
                <a:srgbClr val="222222"/>
              </a:solidFill>
            </a:endParaRPr>
          </a:p>
          <a:p>
            <a:pPr indent="-295275" lvl="0" marL="685800" rtl="0">
              <a:lnSpc>
                <a:spcPct val="115000"/>
              </a:lnSpc>
              <a:spcBef>
                <a:spcPts val="0"/>
              </a:spcBef>
              <a:spcAft>
                <a:spcPts val="0"/>
              </a:spcAft>
              <a:buClr>
                <a:srgbClr val="222222"/>
              </a:buClr>
              <a:buSzPts val="1050"/>
              <a:buChar char="●"/>
            </a:pPr>
            <a:r>
              <a:rPr lang="pl" sz="1050">
                <a:solidFill>
                  <a:srgbClr val="222222"/>
                </a:solidFill>
              </a:rPr>
              <a:t>Datagram Transport Layer Security (DTLS) </a:t>
            </a:r>
            <a:endParaRPr sz="1050">
              <a:solidFill>
                <a:srgbClr val="222222"/>
              </a:solidFill>
            </a:endParaRPr>
          </a:p>
          <a:p>
            <a:pPr indent="-295275" lvl="0" marL="685800" rtl="0">
              <a:lnSpc>
                <a:spcPct val="115000"/>
              </a:lnSpc>
              <a:spcBef>
                <a:spcPts val="0"/>
              </a:spcBef>
              <a:spcAft>
                <a:spcPts val="0"/>
              </a:spcAft>
              <a:buClr>
                <a:srgbClr val="222222"/>
              </a:buClr>
              <a:buSzPts val="1050"/>
              <a:buChar char="●"/>
            </a:pPr>
            <a:r>
              <a:rPr lang="pl" sz="1050">
                <a:solidFill>
                  <a:srgbClr val="222222"/>
                </a:solidFill>
              </a:rPr>
              <a:t>Microsoft Point-to-Point Encryption (MPPE) </a:t>
            </a:r>
            <a:endParaRPr sz="1050">
              <a:solidFill>
                <a:srgbClr val="222222"/>
              </a:solidFill>
            </a:endParaRPr>
          </a:p>
          <a:p>
            <a:pPr indent="-295275" lvl="0" marL="685800" rtl="0">
              <a:lnSpc>
                <a:spcPct val="115000"/>
              </a:lnSpc>
              <a:spcBef>
                <a:spcPts val="0"/>
              </a:spcBef>
              <a:spcAft>
                <a:spcPts val="0"/>
              </a:spcAft>
              <a:buClr>
                <a:srgbClr val="222222"/>
              </a:buClr>
              <a:buSzPts val="1050"/>
              <a:buChar char="●"/>
            </a:pPr>
            <a:r>
              <a:rPr lang="pl" sz="1050">
                <a:solidFill>
                  <a:srgbClr val="222222"/>
                </a:solidFill>
              </a:rPr>
              <a:t>Microsoft Secure Socket Tunneling Protocol (SSTP)</a:t>
            </a:r>
            <a:endParaRPr sz="1050">
              <a:solidFill>
                <a:srgbClr val="222222"/>
              </a:solidFill>
            </a:endParaRPr>
          </a:p>
          <a:p>
            <a:pPr indent="-295275" lvl="0" marL="685800" rtl="0">
              <a:lnSpc>
                <a:spcPct val="115000"/>
              </a:lnSpc>
              <a:spcBef>
                <a:spcPts val="0"/>
              </a:spcBef>
              <a:spcAft>
                <a:spcPts val="0"/>
              </a:spcAft>
              <a:buClr>
                <a:srgbClr val="222222"/>
              </a:buClr>
              <a:buSzPts val="1050"/>
              <a:buChar char="●"/>
            </a:pPr>
            <a:r>
              <a:rPr lang="pl" sz="1050">
                <a:solidFill>
                  <a:srgbClr val="222222"/>
                </a:solidFill>
              </a:rPr>
              <a:t>Secure Shell (SSH) VPN – </a:t>
            </a:r>
            <a:endParaRPr sz="1200">
              <a:solidFill>
                <a:srgbClr val="404040"/>
              </a:solidFill>
              <a:highlight>
                <a:srgbClr val="FFFFFF"/>
              </a:highlight>
            </a:endParaRPr>
          </a:p>
        </p:txBody>
      </p:sp>
      <p:pic>
        <p:nvPicPr>
          <p:cNvPr id="548" name="Shape 548"/>
          <p:cNvPicPr preferRelativeResize="0"/>
          <p:nvPr/>
        </p:nvPicPr>
        <p:blipFill rotWithShape="1">
          <a:blip r:embed="rId3">
            <a:alphaModFix/>
          </a:blip>
          <a:srcRect b="0" l="-125174" r="0" t="0"/>
          <a:stretch/>
        </p:blipFill>
        <p:spPr>
          <a:xfrm>
            <a:off x="-478675" y="1597875"/>
            <a:ext cx="9432876" cy="30099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2" name="Shape 552"/>
        <p:cNvGrpSpPr/>
        <p:nvPr/>
      </p:nvGrpSpPr>
      <p:grpSpPr>
        <a:xfrm>
          <a:off x="0" y="0"/>
          <a:ext cx="0" cy="0"/>
          <a:chOff x="0" y="0"/>
          <a:chExt cx="0" cy="0"/>
        </a:xfrm>
      </p:grpSpPr>
      <p:sp>
        <p:nvSpPr>
          <p:cNvPr id="553" name="Shape 553"/>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pl"/>
              <a:t>Bibliografia</a:t>
            </a:r>
            <a:endParaRPr/>
          </a:p>
        </p:txBody>
      </p:sp>
      <p:sp>
        <p:nvSpPr>
          <p:cNvPr id="554" name="Shape 554"/>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p>
            <a:pPr indent="-311150" lvl="0" marL="457200" rtl="0">
              <a:spcBef>
                <a:spcPts val="0"/>
              </a:spcBef>
              <a:spcAft>
                <a:spcPts val="0"/>
              </a:spcAft>
              <a:buSzPts val="1300"/>
              <a:buAutoNum type="arabicPeriod"/>
            </a:pPr>
            <a:r>
              <a:rPr lang="pl" sz="1100">
                <a:solidFill>
                  <a:srgbClr val="000000"/>
                </a:solidFill>
                <a:latin typeface="Arial"/>
                <a:ea typeface="Arial"/>
                <a:cs typeface="Arial"/>
                <a:sym typeface="Arial"/>
              </a:rPr>
              <a:t>Joseph Migga Kizza, </a:t>
            </a:r>
            <a:r>
              <a:rPr i="1" lang="pl" sz="1100">
                <a:solidFill>
                  <a:srgbClr val="000000"/>
                </a:solidFill>
                <a:latin typeface="Arial"/>
                <a:ea typeface="Arial"/>
                <a:cs typeface="Arial"/>
                <a:sym typeface="Arial"/>
              </a:rPr>
              <a:t>“</a:t>
            </a:r>
            <a:r>
              <a:rPr i="1" lang="pl" sz="1100">
                <a:solidFill>
                  <a:srgbClr val="000000"/>
                </a:solidFill>
                <a:latin typeface="Arial"/>
                <a:ea typeface="Arial"/>
                <a:cs typeface="Arial"/>
                <a:sym typeface="Arial"/>
              </a:rPr>
              <a:t>Guide to Computer Network Security”</a:t>
            </a:r>
            <a:r>
              <a:rPr lang="pl" sz="1100">
                <a:solidFill>
                  <a:srgbClr val="000000"/>
                </a:solidFill>
                <a:latin typeface="Arial"/>
                <a:ea typeface="Arial"/>
                <a:cs typeface="Arial"/>
                <a:sym typeface="Arial"/>
              </a:rPr>
              <a:t>, Springer International Publishing AG 2017. </a:t>
            </a:r>
            <a:br>
              <a:rPr lang="pl" sz="1100">
                <a:solidFill>
                  <a:srgbClr val="000000"/>
                </a:solidFill>
                <a:latin typeface="Arial"/>
                <a:ea typeface="Arial"/>
                <a:cs typeface="Arial"/>
                <a:sym typeface="Arial"/>
              </a:rPr>
            </a:br>
            <a:r>
              <a:rPr lang="pl" sz="1100" u="sng">
                <a:solidFill>
                  <a:schemeClr val="hlink"/>
                </a:solidFill>
                <a:latin typeface="Arial"/>
                <a:ea typeface="Arial"/>
                <a:cs typeface="Arial"/>
                <a:sym typeface="Arial"/>
                <a:hlinkClick r:id="rId3"/>
              </a:rPr>
              <a:t>https://link.springer.com/book/10.1007/978-3-319-55606-2</a:t>
            </a:r>
            <a:endParaRPr sz="1100">
              <a:solidFill>
                <a:srgbClr val="000000"/>
              </a:solidFill>
              <a:latin typeface="Arial"/>
              <a:ea typeface="Arial"/>
              <a:cs typeface="Arial"/>
              <a:sym typeface="Arial"/>
            </a:endParaRPr>
          </a:p>
          <a:p>
            <a:pPr indent="-298450" lvl="0" marL="457200" rtl="0">
              <a:spcBef>
                <a:spcPts val="0"/>
              </a:spcBef>
              <a:spcAft>
                <a:spcPts val="0"/>
              </a:spcAft>
              <a:buClr>
                <a:srgbClr val="000000"/>
              </a:buClr>
              <a:buSzPts val="1100"/>
              <a:buFont typeface="Arial"/>
              <a:buAutoNum type="arabicPeriod"/>
            </a:pPr>
            <a:r>
              <a:rPr lang="pl" sz="1100">
                <a:solidFill>
                  <a:srgbClr val="000000"/>
                </a:solidFill>
                <a:latin typeface="Arial"/>
                <a:ea typeface="Arial"/>
                <a:cs typeface="Arial"/>
                <a:sym typeface="Arial"/>
              </a:rPr>
              <a:t>Eyas Al-Hajery, </a:t>
            </a:r>
            <a:r>
              <a:rPr i="1" lang="pl" sz="1100">
                <a:solidFill>
                  <a:srgbClr val="000000"/>
                </a:solidFill>
                <a:latin typeface="Arial"/>
                <a:ea typeface="Arial"/>
                <a:cs typeface="Arial"/>
                <a:sym typeface="Arial"/>
              </a:rPr>
              <a:t>“Trust Model in PGP and X.509 Standard PKI”</a:t>
            </a:r>
            <a:br>
              <a:rPr i="1" lang="pl" sz="1100">
                <a:solidFill>
                  <a:srgbClr val="000000"/>
                </a:solidFill>
                <a:latin typeface="Arial"/>
                <a:ea typeface="Arial"/>
                <a:cs typeface="Arial"/>
                <a:sym typeface="Arial"/>
              </a:rPr>
            </a:br>
            <a:r>
              <a:rPr lang="pl" sz="1100" u="sng">
                <a:solidFill>
                  <a:schemeClr val="hlink"/>
                </a:solidFill>
                <a:latin typeface="Arial"/>
                <a:ea typeface="Arial"/>
                <a:cs typeface="Arial"/>
                <a:sym typeface="Arial"/>
                <a:hlinkClick r:id="rId4"/>
              </a:rPr>
              <a:t>https://www.giac.org/paper/gsec/625/trust-model-pgp-x509-standard-pki/101441</a:t>
            </a:r>
            <a:endParaRPr sz="1100">
              <a:solidFill>
                <a:srgbClr val="000000"/>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8" name="Shape 558"/>
        <p:cNvGrpSpPr/>
        <p:nvPr/>
      </p:nvGrpSpPr>
      <p:grpSpPr>
        <a:xfrm>
          <a:off x="0" y="0"/>
          <a:ext cx="0" cy="0"/>
          <a:chOff x="0" y="0"/>
          <a:chExt cx="0" cy="0"/>
        </a:xfrm>
      </p:grpSpPr>
      <p:sp>
        <p:nvSpPr>
          <p:cNvPr id="559" name="Shape 559"/>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pl"/>
              <a:t>Internet Protocol Security (IPsec)</a:t>
            </a:r>
            <a:endParaRPr/>
          </a:p>
          <a:p>
            <a:pPr indent="0" lvl="0" marL="0" rtl="0">
              <a:lnSpc>
                <a:spcPct val="130000"/>
              </a:lnSpc>
              <a:spcBef>
                <a:spcPts val="0"/>
              </a:spcBef>
              <a:spcAft>
                <a:spcPts val="0"/>
              </a:spcAft>
              <a:buNone/>
            </a:pPr>
            <a:r>
              <a:rPr b="0" lang="pl" sz="1800">
                <a:solidFill>
                  <a:srgbClr val="800080"/>
                </a:solidFill>
                <a:latin typeface="Arial"/>
                <a:ea typeface="Arial"/>
                <a:cs typeface="Arial"/>
                <a:sym typeface="Arial"/>
              </a:rPr>
              <a:t>Internet Key Exchange Protocol (IKE), Main mode</a:t>
            </a:r>
            <a:endParaRPr b="0" sz="1800">
              <a:solidFill>
                <a:srgbClr val="800080"/>
              </a:solidFill>
              <a:latin typeface="Arial"/>
              <a:ea typeface="Arial"/>
              <a:cs typeface="Arial"/>
              <a:sym typeface="Arial"/>
            </a:endParaRPr>
          </a:p>
          <a:p>
            <a:pPr indent="0" lvl="0" marL="0" rtl="0">
              <a:lnSpc>
                <a:spcPct val="115000"/>
              </a:lnSpc>
              <a:spcBef>
                <a:spcPts val="1300"/>
              </a:spcBef>
              <a:spcAft>
                <a:spcPts val="0"/>
              </a:spcAft>
              <a:buNone/>
            </a:pPr>
            <a:r>
              <a:t/>
            </a:r>
            <a:endParaRPr b="0" sz="1800">
              <a:solidFill>
                <a:srgbClr val="800080"/>
              </a:solidFill>
              <a:latin typeface="Arial"/>
              <a:ea typeface="Arial"/>
              <a:cs typeface="Arial"/>
              <a:sym typeface="Arial"/>
            </a:endParaRPr>
          </a:p>
          <a:p>
            <a:pPr indent="0" lvl="0" marL="0" rtl="0">
              <a:spcBef>
                <a:spcPts val="0"/>
              </a:spcBef>
              <a:spcAft>
                <a:spcPts val="0"/>
              </a:spcAft>
              <a:buNone/>
            </a:pPr>
            <a:r>
              <a:t/>
            </a:r>
            <a:endParaRPr b="0"/>
          </a:p>
        </p:txBody>
      </p:sp>
      <p:sp>
        <p:nvSpPr>
          <p:cNvPr id="560" name="Shape 560"/>
          <p:cNvSpPr txBox="1"/>
          <p:nvPr>
            <p:ph idx="1" type="body"/>
          </p:nvPr>
        </p:nvSpPr>
        <p:spPr>
          <a:xfrm>
            <a:off x="599600" y="1990050"/>
            <a:ext cx="7734600" cy="25416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pl" sz="1200">
                <a:solidFill>
                  <a:srgbClr val="000000"/>
                </a:solidFill>
                <a:latin typeface="Arial"/>
                <a:ea typeface="Arial"/>
                <a:cs typeface="Arial"/>
                <a:sym typeface="Arial"/>
              </a:rPr>
              <a:t>Uses 3 pairs of packets</a:t>
            </a:r>
            <a:endParaRPr sz="1200">
              <a:solidFill>
                <a:srgbClr val="000000"/>
              </a:solidFill>
              <a:latin typeface="Arial"/>
              <a:ea typeface="Arial"/>
              <a:cs typeface="Arial"/>
              <a:sym typeface="Arial"/>
            </a:endParaRPr>
          </a:p>
          <a:p>
            <a:pPr indent="-304800" lvl="0" marL="457200" rtl="0">
              <a:spcBef>
                <a:spcPts val="1700"/>
              </a:spcBef>
              <a:spcAft>
                <a:spcPts val="0"/>
              </a:spcAft>
              <a:buClr>
                <a:srgbClr val="000000"/>
              </a:buClr>
              <a:buSzPts val="1200"/>
              <a:buFont typeface="Arial"/>
              <a:buAutoNum type="arabicPeriod"/>
            </a:pPr>
            <a:r>
              <a:rPr lang="pl" sz="1200">
                <a:solidFill>
                  <a:srgbClr val="000000"/>
                </a:solidFill>
                <a:latin typeface="Arial"/>
                <a:ea typeface="Arial"/>
                <a:cs typeface="Arial"/>
                <a:sym typeface="Arial"/>
              </a:rPr>
              <a:t>Initiator sending a proposals to the responder. The proposals define what encryption and authentication protocols are acceptable, how long keys should remain active, and whether perfect forward secrecy should be enforced, for example. The first exchange between nodes establishes the basic security policy; </a:t>
            </a:r>
            <a:endParaRPr sz="1200">
              <a:solidFill>
                <a:srgbClr val="000000"/>
              </a:solidFill>
              <a:latin typeface="Arial"/>
              <a:ea typeface="Arial"/>
              <a:cs typeface="Arial"/>
              <a:sym typeface="Arial"/>
            </a:endParaRPr>
          </a:p>
          <a:p>
            <a:pPr indent="-304800" lvl="0" marL="457200" rtl="0">
              <a:spcBef>
                <a:spcPts val="0"/>
              </a:spcBef>
              <a:spcAft>
                <a:spcPts val="0"/>
              </a:spcAft>
              <a:buClr>
                <a:srgbClr val="000000"/>
              </a:buClr>
              <a:buSzPts val="1200"/>
              <a:buFont typeface="Arial"/>
              <a:buAutoNum type="arabicPeriod"/>
            </a:pPr>
            <a:r>
              <a:rPr lang="pl" sz="1200">
                <a:solidFill>
                  <a:srgbClr val="000000"/>
                </a:solidFill>
                <a:latin typeface="Arial"/>
                <a:ea typeface="Arial"/>
                <a:cs typeface="Arial"/>
                <a:sym typeface="Arial"/>
              </a:rPr>
              <a:t>The responder chooses the appropriate proposal (we'll assume a proposal is chosen) and sends it to the initiator. </a:t>
            </a:r>
            <a:endParaRPr sz="1200">
              <a:solidFill>
                <a:srgbClr val="000000"/>
              </a:solidFill>
              <a:latin typeface="Arial"/>
              <a:ea typeface="Arial"/>
              <a:cs typeface="Arial"/>
              <a:sym typeface="Arial"/>
            </a:endParaRPr>
          </a:p>
          <a:p>
            <a:pPr indent="-304800" lvl="0" marL="457200" rtl="0">
              <a:spcBef>
                <a:spcPts val="0"/>
              </a:spcBef>
              <a:spcAft>
                <a:spcPts val="0"/>
              </a:spcAft>
              <a:buClr>
                <a:srgbClr val="000000"/>
              </a:buClr>
              <a:buSzPts val="1200"/>
              <a:buFont typeface="Arial"/>
              <a:buAutoNum type="arabicPeriod"/>
            </a:pPr>
            <a:r>
              <a:rPr lang="pl" sz="1200">
                <a:solidFill>
                  <a:srgbClr val="000000"/>
                </a:solidFill>
                <a:latin typeface="Arial"/>
                <a:ea typeface="Arial"/>
                <a:cs typeface="Arial"/>
                <a:sym typeface="Arial"/>
              </a:rPr>
              <a:t>The next exchange passes Diffie-Hellman public keys and other data. All further negotiation is encrypted within the IKE SA. The third exchange authenticates the ISAKMP session. Once the IKE SA is established, IPSec negotiation (Quick Mode) begins.</a:t>
            </a:r>
            <a:endParaRPr sz="1200">
              <a:solidFill>
                <a:srgbClr val="000000"/>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4" name="Shape 564"/>
        <p:cNvGrpSpPr/>
        <p:nvPr/>
      </p:nvGrpSpPr>
      <p:grpSpPr>
        <a:xfrm>
          <a:off x="0" y="0"/>
          <a:ext cx="0" cy="0"/>
          <a:chOff x="0" y="0"/>
          <a:chExt cx="0" cy="0"/>
        </a:xfrm>
      </p:grpSpPr>
      <p:sp>
        <p:nvSpPr>
          <p:cNvPr id="565" name="Shape 565"/>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pl"/>
              <a:t>Internet Protocol Security (IPsec)</a:t>
            </a:r>
            <a:endParaRPr/>
          </a:p>
          <a:p>
            <a:pPr indent="0" lvl="0" marL="0" rtl="0">
              <a:lnSpc>
                <a:spcPct val="130000"/>
              </a:lnSpc>
              <a:spcBef>
                <a:spcPts val="0"/>
              </a:spcBef>
              <a:spcAft>
                <a:spcPts val="0"/>
              </a:spcAft>
              <a:buNone/>
            </a:pPr>
            <a:r>
              <a:rPr b="0" lang="pl" sz="1800">
                <a:solidFill>
                  <a:srgbClr val="800080"/>
                </a:solidFill>
                <a:latin typeface="Arial"/>
                <a:ea typeface="Arial"/>
                <a:cs typeface="Arial"/>
                <a:sym typeface="Arial"/>
              </a:rPr>
              <a:t>Internet Key Exchange Protocol (IKE), Aggressive mode</a:t>
            </a:r>
            <a:endParaRPr b="0" sz="1800">
              <a:solidFill>
                <a:srgbClr val="800080"/>
              </a:solidFill>
              <a:latin typeface="Arial"/>
              <a:ea typeface="Arial"/>
              <a:cs typeface="Arial"/>
              <a:sym typeface="Arial"/>
            </a:endParaRPr>
          </a:p>
          <a:p>
            <a:pPr indent="0" lvl="0" marL="0" rtl="0">
              <a:lnSpc>
                <a:spcPct val="115000"/>
              </a:lnSpc>
              <a:spcBef>
                <a:spcPts val="1300"/>
              </a:spcBef>
              <a:spcAft>
                <a:spcPts val="0"/>
              </a:spcAft>
              <a:buNone/>
            </a:pPr>
            <a:r>
              <a:t/>
            </a:r>
            <a:endParaRPr b="0" sz="1800">
              <a:solidFill>
                <a:srgbClr val="800080"/>
              </a:solidFill>
              <a:latin typeface="Arial"/>
              <a:ea typeface="Arial"/>
              <a:cs typeface="Arial"/>
              <a:sym typeface="Arial"/>
            </a:endParaRPr>
          </a:p>
          <a:p>
            <a:pPr indent="0" lvl="0" marL="0" rtl="0">
              <a:spcBef>
                <a:spcPts val="0"/>
              </a:spcBef>
              <a:spcAft>
                <a:spcPts val="0"/>
              </a:spcAft>
              <a:buNone/>
            </a:pPr>
            <a:r>
              <a:t/>
            </a:r>
            <a:endParaRPr b="0"/>
          </a:p>
        </p:txBody>
      </p:sp>
      <p:sp>
        <p:nvSpPr>
          <p:cNvPr id="566" name="Shape 566"/>
          <p:cNvSpPr txBox="1"/>
          <p:nvPr>
            <p:ph idx="1" type="body"/>
          </p:nvPr>
        </p:nvSpPr>
        <p:spPr>
          <a:xfrm>
            <a:off x="599600" y="1990050"/>
            <a:ext cx="7734600" cy="25416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pl" sz="1200">
                <a:solidFill>
                  <a:srgbClr val="58585B"/>
                </a:solidFill>
                <a:highlight>
                  <a:srgbClr val="FFFFFF"/>
                </a:highlight>
                <a:latin typeface="Arial"/>
                <a:ea typeface="Arial"/>
                <a:cs typeface="Arial"/>
                <a:sym typeface="Arial"/>
              </a:rPr>
              <a:t>Aggressive Mode squeezes the IKE SA negotiation into three packets</a:t>
            </a:r>
            <a:r>
              <a:rPr lang="pl" sz="1200">
                <a:solidFill>
                  <a:srgbClr val="000000"/>
                </a:solidFill>
                <a:latin typeface="Arial"/>
                <a:ea typeface="Arial"/>
                <a:cs typeface="Arial"/>
                <a:sym typeface="Arial"/>
              </a:rPr>
              <a:t>.</a:t>
            </a:r>
            <a:endParaRPr sz="1200">
              <a:solidFill>
                <a:srgbClr val="000000"/>
              </a:solidFill>
              <a:latin typeface="Arial"/>
              <a:ea typeface="Arial"/>
              <a:cs typeface="Arial"/>
              <a:sym typeface="Arial"/>
            </a:endParaRPr>
          </a:p>
          <a:p>
            <a:pPr indent="0" lvl="0" marL="0" rtl="0">
              <a:spcBef>
                <a:spcPts val="1700"/>
              </a:spcBef>
              <a:spcAft>
                <a:spcPts val="0"/>
              </a:spcAft>
              <a:buNone/>
            </a:pPr>
            <a:r>
              <a:rPr lang="pl" sz="1200">
                <a:solidFill>
                  <a:srgbClr val="222222"/>
                </a:solidFill>
                <a:latin typeface="Arial"/>
                <a:ea typeface="Arial"/>
                <a:cs typeface="Arial"/>
                <a:sym typeface="Arial"/>
              </a:rPr>
              <a:t>It establishes the same thing with only three messages instead of the three pair used in Main mode.</a:t>
            </a:r>
            <a:endParaRPr sz="1200">
              <a:solidFill>
                <a:srgbClr val="000000"/>
              </a:solidFill>
              <a:latin typeface="Arial"/>
              <a:ea typeface="Arial"/>
              <a:cs typeface="Arial"/>
              <a:sym typeface="Arial"/>
            </a:endParaRPr>
          </a:p>
          <a:p>
            <a:pPr indent="0" lvl="0" marL="0" rtl="0">
              <a:spcBef>
                <a:spcPts val="1700"/>
              </a:spcBef>
              <a:spcAft>
                <a:spcPts val="1700"/>
              </a:spcAft>
              <a:buNone/>
            </a:pPr>
            <a:r>
              <a:t/>
            </a:r>
            <a:endParaRPr sz="1200">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8" name="Shape 298"/>
        <p:cNvGrpSpPr/>
        <p:nvPr/>
      </p:nvGrpSpPr>
      <p:grpSpPr>
        <a:xfrm>
          <a:off x="0" y="0"/>
          <a:ext cx="0" cy="0"/>
          <a:chOff x="0" y="0"/>
          <a:chExt cx="0" cy="0"/>
        </a:xfrm>
      </p:grpSpPr>
      <p:graphicFrame>
        <p:nvGraphicFramePr>
          <p:cNvPr id="299" name="Shape 299"/>
          <p:cNvGraphicFramePr/>
          <p:nvPr/>
        </p:nvGraphicFramePr>
        <p:xfrm>
          <a:off x="1158625" y="207675"/>
          <a:ext cx="3000000" cy="3000000"/>
        </p:xfrm>
        <a:graphic>
          <a:graphicData uri="http://schemas.openxmlformats.org/drawingml/2006/table">
            <a:tbl>
              <a:tblPr>
                <a:noFill/>
                <a:tableStyleId>{9BA498BF-2987-4C41-B4EE-4AFD42784512}</a:tableStyleId>
              </a:tblPr>
              <a:tblGrid>
                <a:gridCol w="2413000"/>
                <a:gridCol w="2413000"/>
                <a:gridCol w="2413000"/>
              </a:tblGrid>
              <a:tr h="467350">
                <a:tc>
                  <a:txBody>
                    <a:bodyPr>
                      <a:noAutofit/>
                    </a:bodyPr>
                    <a:lstStyle/>
                    <a:p>
                      <a:pPr indent="0" lvl="0" marL="0" rtl="0">
                        <a:spcBef>
                          <a:spcPts val="0"/>
                        </a:spcBef>
                        <a:spcAft>
                          <a:spcPts val="0"/>
                        </a:spcAft>
                        <a:buNone/>
                      </a:pPr>
                      <a:r>
                        <a:rPr b="1" lang="pl"/>
                        <a:t>TCP/IP</a:t>
                      </a:r>
                      <a:endParaRPr b="1"/>
                    </a:p>
                  </a:txBody>
                  <a:tcPr marT="91425" marB="91425" marR="91425" marL="91425"/>
                </a:tc>
                <a:tc>
                  <a:txBody>
                    <a:bodyPr>
                      <a:noAutofit/>
                    </a:bodyPr>
                    <a:lstStyle/>
                    <a:p>
                      <a:pPr indent="0" lvl="0" marL="0" rtl="0">
                        <a:spcBef>
                          <a:spcPts val="0"/>
                        </a:spcBef>
                        <a:spcAft>
                          <a:spcPts val="0"/>
                        </a:spcAft>
                        <a:buNone/>
                      </a:pPr>
                      <a:r>
                        <a:rPr b="1" lang="pl"/>
                        <a:t>ISO</a:t>
                      </a:r>
                      <a:endParaRPr b="1"/>
                    </a:p>
                  </a:txBody>
                  <a:tcPr marT="91425" marB="91425" marR="91425" marL="91425"/>
                </a:tc>
                <a:tc>
                  <a:txBody>
                    <a:bodyPr>
                      <a:noAutofit/>
                    </a:bodyPr>
                    <a:lstStyle/>
                    <a:p>
                      <a:pPr indent="0" lvl="0" marL="0" rtl="0">
                        <a:spcBef>
                          <a:spcPts val="0"/>
                        </a:spcBef>
                        <a:spcAft>
                          <a:spcPts val="0"/>
                        </a:spcAft>
                        <a:buNone/>
                      </a:pPr>
                      <a:r>
                        <a:rPr b="1" lang="pl"/>
                        <a:t>Security</a:t>
                      </a:r>
                      <a:r>
                        <a:rPr lang="pl"/>
                        <a:t> </a:t>
                      </a:r>
                      <a:r>
                        <a:rPr b="1" lang="pl"/>
                        <a:t>protocols</a:t>
                      </a:r>
                      <a:endParaRPr b="1"/>
                    </a:p>
                  </a:txBody>
                  <a:tcPr marT="91425" marB="91425" marR="91425" marL="91425"/>
                </a:tc>
              </a:tr>
              <a:tr h="381000">
                <a:tc>
                  <a:txBody>
                    <a:bodyPr>
                      <a:noAutofit/>
                    </a:bodyPr>
                    <a:lstStyle/>
                    <a:p>
                      <a:pPr indent="0" lvl="0" marL="0" rtl="0">
                        <a:spcBef>
                          <a:spcPts val="0"/>
                        </a:spcBef>
                        <a:spcAft>
                          <a:spcPts val="0"/>
                        </a:spcAft>
                        <a:buNone/>
                      </a:pPr>
                      <a:r>
                        <a:rPr lang="pl"/>
                        <a:t>Application</a:t>
                      </a:r>
                      <a:endParaRPr/>
                    </a:p>
                  </a:txBody>
                  <a:tcPr marT="91425" marB="91425" marR="91425" marL="91425"/>
                </a:tc>
                <a:tc>
                  <a:txBody>
                    <a:bodyPr>
                      <a:noAutofit/>
                    </a:bodyPr>
                    <a:lstStyle/>
                    <a:p>
                      <a:pPr indent="0" lvl="0" marL="0" rtl="0">
                        <a:spcBef>
                          <a:spcPts val="0"/>
                        </a:spcBef>
                        <a:spcAft>
                          <a:spcPts val="0"/>
                        </a:spcAft>
                        <a:buNone/>
                      </a:pPr>
                      <a:r>
                        <a:rPr lang="pl"/>
                        <a:t>Application</a:t>
                      </a:r>
                      <a:endParaRPr/>
                    </a:p>
                    <a:p>
                      <a:pPr indent="0" lvl="0" marL="0" rtl="0">
                        <a:spcBef>
                          <a:spcPts val="0"/>
                        </a:spcBef>
                        <a:spcAft>
                          <a:spcPts val="0"/>
                        </a:spcAft>
                        <a:buNone/>
                      </a:pPr>
                      <a:r>
                        <a:rPr lang="pl"/>
                        <a:t>Presentation</a:t>
                      </a:r>
                      <a:endParaRPr/>
                    </a:p>
                  </a:txBody>
                  <a:tcPr marT="91425" marB="91425" marR="91425" marL="91425"/>
                </a:tc>
                <a:tc>
                  <a:txBody>
                    <a:bodyPr>
                      <a:noAutofit/>
                    </a:bodyPr>
                    <a:lstStyle/>
                    <a:p>
                      <a:pPr indent="0" lvl="0" marL="0" rtl="0">
                        <a:lnSpc>
                          <a:spcPct val="115000"/>
                        </a:lnSpc>
                        <a:spcBef>
                          <a:spcPts val="0"/>
                        </a:spcBef>
                        <a:spcAft>
                          <a:spcPts val="1600"/>
                        </a:spcAft>
                        <a:buNone/>
                      </a:pPr>
                      <a:r>
                        <a:rPr lang="pl" sz="1800">
                          <a:latin typeface="Times New Roman"/>
                          <a:ea typeface="Times New Roman"/>
                          <a:cs typeface="Times New Roman"/>
                          <a:sym typeface="Times New Roman"/>
                        </a:rPr>
                        <a:t>RADIUS, TACACS, </a:t>
                      </a:r>
                      <a:r>
                        <a:rPr b="1" lang="pl" sz="1800">
                          <a:latin typeface="Times New Roman"/>
                          <a:ea typeface="Times New Roman"/>
                          <a:cs typeface="Times New Roman"/>
                          <a:sym typeface="Times New Roman"/>
                        </a:rPr>
                        <a:t>PGP</a:t>
                      </a:r>
                      <a:r>
                        <a:rPr lang="pl" sz="1800">
                          <a:latin typeface="Times New Roman"/>
                          <a:ea typeface="Times New Roman"/>
                          <a:cs typeface="Times New Roman"/>
                          <a:sym typeface="Times New Roman"/>
                        </a:rPr>
                        <a:t>, </a:t>
                      </a:r>
                      <a:r>
                        <a:rPr b="1" lang="pl" sz="1800">
                          <a:latin typeface="Times New Roman"/>
                          <a:ea typeface="Times New Roman"/>
                          <a:cs typeface="Times New Roman"/>
                          <a:sym typeface="Times New Roman"/>
                        </a:rPr>
                        <a:t>S/MIME</a:t>
                      </a:r>
                      <a:r>
                        <a:rPr lang="pl" sz="1800">
                          <a:latin typeface="Times New Roman"/>
                          <a:ea typeface="Times New Roman"/>
                          <a:cs typeface="Times New Roman"/>
                          <a:sym typeface="Times New Roman"/>
                        </a:rPr>
                        <a:t>, </a:t>
                      </a:r>
                      <a:r>
                        <a:rPr b="1" lang="pl" sz="1800">
                          <a:latin typeface="Times New Roman"/>
                          <a:ea typeface="Times New Roman"/>
                          <a:cs typeface="Times New Roman"/>
                          <a:sym typeface="Times New Roman"/>
                        </a:rPr>
                        <a:t>S-HTTP, HTTPS</a:t>
                      </a:r>
                      <a:r>
                        <a:rPr lang="pl" sz="1800">
                          <a:latin typeface="Times New Roman"/>
                          <a:ea typeface="Times New Roman"/>
                          <a:cs typeface="Times New Roman"/>
                          <a:sym typeface="Times New Roman"/>
                        </a:rPr>
                        <a:t>, SET, </a:t>
                      </a:r>
                      <a:r>
                        <a:rPr b="1" lang="pl" sz="1800">
                          <a:latin typeface="Times New Roman"/>
                          <a:ea typeface="Times New Roman"/>
                          <a:cs typeface="Times New Roman"/>
                          <a:sym typeface="Times New Roman"/>
                        </a:rPr>
                        <a:t>SSH</a:t>
                      </a:r>
                      <a:r>
                        <a:rPr lang="pl" sz="1800">
                          <a:latin typeface="Times New Roman"/>
                          <a:ea typeface="Times New Roman"/>
                          <a:cs typeface="Times New Roman"/>
                          <a:sym typeface="Times New Roman"/>
                        </a:rPr>
                        <a:t>, and Kerberos</a:t>
                      </a:r>
                      <a:endParaRPr/>
                    </a:p>
                  </a:txBody>
                  <a:tcPr marT="91425" marB="91425" marR="91425" marL="91425"/>
                </a:tc>
              </a:tr>
              <a:tr h="381000">
                <a:tc>
                  <a:txBody>
                    <a:bodyPr>
                      <a:noAutofit/>
                    </a:bodyPr>
                    <a:lstStyle/>
                    <a:p>
                      <a:pPr indent="0" lvl="0" marL="0" rtl="0">
                        <a:spcBef>
                          <a:spcPts val="0"/>
                        </a:spcBef>
                        <a:spcAft>
                          <a:spcPts val="0"/>
                        </a:spcAft>
                        <a:buNone/>
                      </a:pPr>
                      <a:r>
                        <a:rPr lang="pl"/>
                        <a:t>Transport</a:t>
                      </a:r>
                      <a:endParaRPr/>
                    </a:p>
                  </a:txBody>
                  <a:tcPr marT="91425" marB="91425" marR="91425" marL="91425"/>
                </a:tc>
                <a:tc>
                  <a:txBody>
                    <a:bodyPr>
                      <a:noAutofit/>
                    </a:bodyPr>
                    <a:lstStyle/>
                    <a:p>
                      <a:pPr indent="0" lvl="0" marL="0" rtl="0">
                        <a:spcBef>
                          <a:spcPts val="0"/>
                        </a:spcBef>
                        <a:spcAft>
                          <a:spcPts val="0"/>
                        </a:spcAft>
                        <a:buNone/>
                      </a:pPr>
                      <a:r>
                        <a:rPr lang="pl"/>
                        <a:t>Session</a:t>
                      </a:r>
                      <a:endParaRPr/>
                    </a:p>
                    <a:p>
                      <a:pPr indent="0" lvl="0" marL="0" rtl="0">
                        <a:spcBef>
                          <a:spcPts val="0"/>
                        </a:spcBef>
                        <a:spcAft>
                          <a:spcPts val="0"/>
                        </a:spcAft>
                        <a:buNone/>
                      </a:pPr>
                      <a:r>
                        <a:rPr lang="pl"/>
                        <a:t>Transport</a:t>
                      </a:r>
                      <a:endParaRPr/>
                    </a:p>
                  </a:txBody>
                  <a:tcPr marT="91425" marB="91425" marR="91425" marL="91425"/>
                </a:tc>
                <a:tc>
                  <a:txBody>
                    <a:bodyPr>
                      <a:noAutofit/>
                    </a:bodyPr>
                    <a:lstStyle/>
                    <a:p>
                      <a:pPr indent="0" lvl="0" marL="0" rtl="0">
                        <a:lnSpc>
                          <a:spcPct val="115000"/>
                        </a:lnSpc>
                        <a:spcBef>
                          <a:spcPts val="0"/>
                        </a:spcBef>
                        <a:spcAft>
                          <a:spcPts val="1600"/>
                        </a:spcAft>
                        <a:buNone/>
                      </a:pPr>
                      <a:r>
                        <a:rPr b="1" lang="pl" sz="1800">
                          <a:latin typeface="Times New Roman"/>
                          <a:ea typeface="Times New Roman"/>
                          <a:cs typeface="Times New Roman"/>
                          <a:sym typeface="Times New Roman"/>
                        </a:rPr>
                        <a:t>SSL and TLS</a:t>
                      </a:r>
                      <a:endParaRPr b="1"/>
                    </a:p>
                  </a:txBody>
                  <a:tcPr marT="91425" marB="91425" marR="91425" marL="91425"/>
                </a:tc>
              </a:tr>
              <a:tr h="381000">
                <a:tc>
                  <a:txBody>
                    <a:bodyPr>
                      <a:noAutofit/>
                    </a:bodyPr>
                    <a:lstStyle/>
                    <a:p>
                      <a:pPr indent="0" lvl="0" marL="0" rtl="0">
                        <a:spcBef>
                          <a:spcPts val="0"/>
                        </a:spcBef>
                        <a:spcAft>
                          <a:spcPts val="0"/>
                        </a:spcAft>
                        <a:buNone/>
                      </a:pPr>
                      <a:r>
                        <a:rPr lang="pl"/>
                        <a:t>Network</a:t>
                      </a:r>
                      <a:endParaRPr/>
                    </a:p>
                  </a:txBody>
                  <a:tcPr marT="91425" marB="91425" marR="91425" marL="91425"/>
                </a:tc>
                <a:tc>
                  <a:txBody>
                    <a:bodyPr>
                      <a:noAutofit/>
                    </a:bodyPr>
                    <a:lstStyle/>
                    <a:p>
                      <a:pPr indent="0" lvl="0" marL="0" rtl="0">
                        <a:spcBef>
                          <a:spcPts val="0"/>
                        </a:spcBef>
                        <a:spcAft>
                          <a:spcPts val="0"/>
                        </a:spcAft>
                        <a:buNone/>
                      </a:pPr>
                      <a:r>
                        <a:rPr lang="pl"/>
                        <a:t>Network</a:t>
                      </a:r>
                      <a:endParaRPr/>
                    </a:p>
                  </a:txBody>
                  <a:tcPr marT="91425" marB="91425" marR="91425" marL="91425"/>
                </a:tc>
                <a:tc>
                  <a:txBody>
                    <a:bodyPr>
                      <a:noAutofit/>
                    </a:bodyPr>
                    <a:lstStyle/>
                    <a:p>
                      <a:pPr indent="0" lvl="0" marL="0" rtl="0">
                        <a:lnSpc>
                          <a:spcPct val="115000"/>
                        </a:lnSpc>
                        <a:spcBef>
                          <a:spcPts val="0"/>
                        </a:spcBef>
                        <a:spcAft>
                          <a:spcPts val="1600"/>
                        </a:spcAft>
                        <a:buNone/>
                      </a:pPr>
                      <a:r>
                        <a:rPr b="1" lang="pl" sz="1800">
                          <a:latin typeface="Times New Roman"/>
                          <a:ea typeface="Times New Roman"/>
                          <a:cs typeface="Times New Roman"/>
                          <a:sym typeface="Times New Roman"/>
                        </a:rPr>
                        <a:t>PPTP</a:t>
                      </a:r>
                      <a:r>
                        <a:rPr lang="pl" sz="1800">
                          <a:latin typeface="Times New Roman"/>
                          <a:ea typeface="Times New Roman"/>
                          <a:cs typeface="Times New Roman"/>
                          <a:sym typeface="Times New Roman"/>
                        </a:rPr>
                        <a:t>, L2TP, </a:t>
                      </a:r>
                      <a:r>
                        <a:rPr b="1" lang="pl" sz="1800">
                          <a:latin typeface="Times New Roman"/>
                          <a:ea typeface="Times New Roman"/>
                          <a:cs typeface="Times New Roman"/>
                          <a:sym typeface="Times New Roman"/>
                        </a:rPr>
                        <a:t>IPsec</a:t>
                      </a:r>
                      <a:r>
                        <a:rPr lang="pl" sz="1800">
                          <a:latin typeface="Times New Roman"/>
                          <a:ea typeface="Times New Roman"/>
                          <a:cs typeface="Times New Roman"/>
                          <a:sym typeface="Times New Roman"/>
                        </a:rPr>
                        <a:t>, and </a:t>
                      </a:r>
                      <a:r>
                        <a:rPr b="1" lang="pl" sz="1800">
                          <a:latin typeface="Times New Roman"/>
                          <a:ea typeface="Times New Roman"/>
                          <a:cs typeface="Times New Roman"/>
                          <a:sym typeface="Times New Roman"/>
                        </a:rPr>
                        <a:t>VPNs</a:t>
                      </a:r>
                      <a:endParaRPr b="1"/>
                    </a:p>
                  </a:txBody>
                  <a:tcPr marT="91425" marB="91425" marR="91425" marL="91425"/>
                </a:tc>
              </a:tr>
              <a:tr h="381000">
                <a:tc>
                  <a:txBody>
                    <a:bodyPr>
                      <a:noAutofit/>
                    </a:bodyPr>
                    <a:lstStyle/>
                    <a:p>
                      <a:pPr indent="0" lvl="0" marL="0" rtl="0">
                        <a:spcBef>
                          <a:spcPts val="0"/>
                        </a:spcBef>
                        <a:spcAft>
                          <a:spcPts val="0"/>
                        </a:spcAft>
                        <a:buNone/>
                      </a:pPr>
                      <a:r>
                        <a:rPr lang="pl"/>
                        <a:t>Physical</a:t>
                      </a:r>
                      <a:endParaRPr/>
                    </a:p>
                  </a:txBody>
                  <a:tcPr marT="91425" marB="91425" marR="91425" marL="91425"/>
                </a:tc>
                <a:tc>
                  <a:txBody>
                    <a:bodyPr>
                      <a:noAutofit/>
                    </a:bodyPr>
                    <a:lstStyle/>
                    <a:p>
                      <a:pPr indent="0" lvl="0" marL="0" rtl="0">
                        <a:spcBef>
                          <a:spcPts val="0"/>
                        </a:spcBef>
                        <a:spcAft>
                          <a:spcPts val="0"/>
                        </a:spcAft>
                        <a:buNone/>
                      </a:pPr>
                      <a:r>
                        <a:rPr lang="pl"/>
                        <a:t>Data link</a:t>
                      </a:r>
                      <a:endParaRPr/>
                    </a:p>
                    <a:p>
                      <a:pPr indent="0" lvl="0" marL="0" rtl="0">
                        <a:spcBef>
                          <a:spcPts val="0"/>
                        </a:spcBef>
                        <a:spcAft>
                          <a:spcPts val="0"/>
                        </a:spcAft>
                        <a:buNone/>
                      </a:pPr>
                      <a:r>
                        <a:rPr lang="pl"/>
                        <a:t>Physical</a:t>
                      </a:r>
                      <a:endParaRPr/>
                    </a:p>
                  </a:txBody>
                  <a:tcPr marT="91425" marB="91425" marR="91425" marL="91425"/>
                </a:tc>
                <a:tc>
                  <a:txBody>
                    <a:bodyPr>
                      <a:noAutofit/>
                    </a:bodyPr>
                    <a:lstStyle/>
                    <a:p>
                      <a:pPr indent="0" lvl="0" marL="0" rtl="0">
                        <a:lnSpc>
                          <a:spcPct val="115000"/>
                        </a:lnSpc>
                        <a:spcBef>
                          <a:spcPts val="0"/>
                        </a:spcBef>
                        <a:spcAft>
                          <a:spcPts val="1600"/>
                        </a:spcAft>
                        <a:buNone/>
                      </a:pPr>
                      <a:r>
                        <a:rPr lang="pl" sz="1800">
                          <a:latin typeface="Times New Roman"/>
                          <a:ea typeface="Times New Roman"/>
                          <a:cs typeface="Times New Roman"/>
                          <a:sym typeface="Times New Roman"/>
                        </a:rPr>
                        <a:t>packet filters, NAT, CHAP, and </a:t>
                      </a:r>
                      <a:r>
                        <a:rPr b="1" lang="pl" sz="1800">
                          <a:latin typeface="Times New Roman"/>
                          <a:ea typeface="Times New Roman"/>
                          <a:cs typeface="Times New Roman"/>
                          <a:sym typeface="Times New Roman"/>
                        </a:rPr>
                        <a:t>PAP</a:t>
                      </a:r>
                      <a:endParaRPr b="1"/>
                    </a:p>
                  </a:txBody>
                  <a:tcPr marT="91425" marB="91425" marR="91425" marL="91425"/>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3" name="Shape 303"/>
        <p:cNvGrpSpPr/>
        <p:nvPr/>
      </p:nvGrpSpPr>
      <p:grpSpPr>
        <a:xfrm>
          <a:off x="0" y="0"/>
          <a:ext cx="0" cy="0"/>
          <a:chOff x="0" y="0"/>
          <a:chExt cx="0" cy="0"/>
        </a:xfrm>
      </p:grpSpPr>
      <p:sp>
        <p:nvSpPr>
          <p:cNvPr id="304" name="Shape 304"/>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p>
            <a:pPr indent="-317500" lvl="0" marL="457200">
              <a:spcBef>
                <a:spcPts val="0"/>
              </a:spcBef>
              <a:spcAft>
                <a:spcPts val="0"/>
              </a:spcAft>
              <a:buClr>
                <a:srgbClr val="000000"/>
              </a:buClr>
              <a:buSzPts val="1400"/>
              <a:buFont typeface="Arial"/>
              <a:buChar char="●"/>
            </a:pPr>
            <a:r>
              <a:rPr lang="pl" sz="1400">
                <a:solidFill>
                  <a:srgbClr val="000000"/>
                </a:solidFill>
                <a:latin typeface="Arial"/>
                <a:ea typeface="Arial"/>
                <a:cs typeface="Arial"/>
                <a:sym typeface="Arial"/>
              </a:rPr>
              <a:t>developed by Phil Zimmermann in 1991,</a:t>
            </a:r>
            <a:endParaRPr sz="1400">
              <a:solidFill>
                <a:srgbClr val="000000"/>
              </a:solidFill>
              <a:latin typeface="Arial"/>
              <a:ea typeface="Arial"/>
              <a:cs typeface="Arial"/>
              <a:sym typeface="Arial"/>
            </a:endParaRPr>
          </a:p>
          <a:p>
            <a:pPr indent="-317500" lvl="0" marL="457200" rtl="0">
              <a:spcBef>
                <a:spcPts val="0"/>
              </a:spcBef>
              <a:spcAft>
                <a:spcPts val="0"/>
              </a:spcAft>
              <a:buClr>
                <a:srgbClr val="000000"/>
              </a:buClr>
              <a:buSzPts val="1400"/>
              <a:buFont typeface="Arial"/>
              <a:buChar char="●"/>
            </a:pPr>
            <a:r>
              <a:rPr lang="pl" sz="1400">
                <a:solidFill>
                  <a:srgbClr val="000000"/>
                </a:solidFill>
                <a:latin typeface="Arial"/>
                <a:ea typeface="Arial"/>
                <a:cs typeface="Arial"/>
                <a:sym typeface="Arial"/>
              </a:rPr>
              <a:t>reason was to p</a:t>
            </a:r>
            <a:r>
              <a:rPr lang="pl" sz="1400">
                <a:solidFill>
                  <a:srgbClr val="000000"/>
                </a:solidFill>
                <a:latin typeface="Arial"/>
                <a:ea typeface="Arial"/>
                <a:cs typeface="Arial"/>
                <a:sym typeface="Arial"/>
              </a:rPr>
              <a:t>rotect sensitive information. </a:t>
            </a:r>
            <a:r>
              <a:rPr lang="pl" sz="1400">
                <a:solidFill>
                  <a:srgbClr val="000000"/>
                </a:solidFill>
                <a:highlight>
                  <a:srgbClr val="FFFFFF"/>
                </a:highlight>
                <a:latin typeface="Arial"/>
                <a:ea typeface="Arial"/>
                <a:cs typeface="Arial"/>
                <a:sym typeface="Arial"/>
              </a:rPr>
              <a:t>PGP is used for signing, encrypting, and decrypting texts, e-mails, files, directories, and whole disk partitions and to increase the security of e-mail communications,</a:t>
            </a:r>
            <a:endParaRPr sz="1400">
              <a:solidFill>
                <a:srgbClr val="000000"/>
              </a:solidFill>
              <a:latin typeface="Arial"/>
              <a:ea typeface="Arial"/>
              <a:cs typeface="Arial"/>
              <a:sym typeface="Arial"/>
            </a:endParaRPr>
          </a:p>
          <a:p>
            <a:pPr indent="-317500" lvl="0" marL="457200" rtl="0">
              <a:lnSpc>
                <a:spcPct val="100000"/>
              </a:lnSpc>
              <a:spcBef>
                <a:spcPts val="0"/>
              </a:spcBef>
              <a:spcAft>
                <a:spcPts val="0"/>
              </a:spcAft>
              <a:buClr>
                <a:srgbClr val="000000"/>
              </a:buClr>
              <a:buSzPts val="1400"/>
              <a:buFont typeface="Arial"/>
              <a:buChar char="●"/>
            </a:pPr>
            <a:r>
              <a:rPr lang="pl" sz="1400">
                <a:solidFill>
                  <a:srgbClr val="000000"/>
                </a:solidFill>
                <a:highlight>
                  <a:srgbClr val="FFFFFF"/>
                </a:highlight>
                <a:latin typeface="Arial"/>
                <a:ea typeface="Arial"/>
                <a:cs typeface="Arial"/>
                <a:sym typeface="Arial"/>
              </a:rPr>
              <a:t>b</a:t>
            </a:r>
            <a:r>
              <a:rPr lang="pl" sz="1400">
                <a:solidFill>
                  <a:srgbClr val="000000"/>
                </a:solidFill>
                <a:highlight>
                  <a:srgbClr val="FFFFFF"/>
                </a:highlight>
                <a:latin typeface="Arial"/>
                <a:ea typeface="Arial"/>
                <a:cs typeface="Arial"/>
                <a:sym typeface="Arial"/>
              </a:rPr>
              <a:t>ased on asymmetric cryptography that uses a pair keys to operate – a public key and a private key,</a:t>
            </a:r>
            <a:endParaRPr sz="1400">
              <a:solidFill>
                <a:srgbClr val="000000"/>
              </a:solidFill>
              <a:latin typeface="Arial"/>
              <a:ea typeface="Arial"/>
              <a:cs typeface="Arial"/>
              <a:sym typeface="Arial"/>
            </a:endParaRPr>
          </a:p>
          <a:p>
            <a:pPr indent="-317500" lvl="0" marL="457200" rtl="0">
              <a:spcBef>
                <a:spcPts val="0"/>
              </a:spcBef>
              <a:spcAft>
                <a:spcPts val="0"/>
              </a:spcAft>
              <a:buClr>
                <a:srgbClr val="000000"/>
              </a:buClr>
              <a:buSzPts val="1400"/>
              <a:buFont typeface="Arial"/>
              <a:buChar char="●"/>
            </a:pPr>
            <a:r>
              <a:rPr lang="pl" sz="1400">
                <a:solidFill>
                  <a:srgbClr val="000000"/>
                </a:solidFill>
                <a:latin typeface="Arial"/>
                <a:ea typeface="Arial"/>
                <a:cs typeface="Arial"/>
                <a:sym typeface="Arial"/>
              </a:rPr>
              <a:t>ensures confidentiality and verification of communication.</a:t>
            </a:r>
            <a:endParaRPr sz="1400">
              <a:solidFill>
                <a:srgbClr val="000000"/>
              </a:solidFill>
              <a:latin typeface="Arial"/>
              <a:ea typeface="Arial"/>
              <a:cs typeface="Arial"/>
              <a:sym typeface="Arial"/>
            </a:endParaRPr>
          </a:p>
        </p:txBody>
      </p:sp>
      <p:sp>
        <p:nvSpPr>
          <p:cNvPr id="305" name="Shape 305"/>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pl"/>
              <a:t>Pretty Good Privacy (</a:t>
            </a:r>
            <a:r>
              <a:rPr lang="pl"/>
              <a:t>PGP)</a:t>
            </a:r>
            <a:endParaRPr/>
          </a:p>
        </p:txBody>
      </p:sp>
      <p:sp>
        <p:nvSpPr>
          <p:cNvPr id="306" name="Shape 306"/>
          <p:cNvSpPr txBox="1"/>
          <p:nvPr/>
        </p:nvSpPr>
        <p:spPr>
          <a:xfrm>
            <a:off x="6565525" y="4695600"/>
            <a:ext cx="2578800" cy="4479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pl">
                <a:latin typeface="Comic Sans MS"/>
                <a:ea typeface="Comic Sans MS"/>
                <a:cs typeface="Comic Sans MS"/>
                <a:sym typeface="Comic Sans MS"/>
              </a:rPr>
              <a:t>Application layer protocols</a:t>
            </a:r>
            <a:endParaRPr>
              <a:latin typeface="Comic Sans MS"/>
              <a:ea typeface="Comic Sans MS"/>
              <a:cs typeface="Comic Sans MS"/>
              <a:sym typeface="Comic Sans M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0" name="Shape 310"/>
        <p:cNvGrpSpPr/>
        <p:nvPr/>
      </p:nvGrpSpPr>
      <p:grpSpPr>
        <a:xfrm>
          <a:off x="0" y="0"/>
          <a:ext cx="0" cy="0"/>
          <a:chOff x="0" y="0"/>
          <a:chExt cx="0" cy="0"/>
        </a:xfrm>
      </p:grpSpPr>
      <p:sp>
        <p:nvSpPr>
          <p:cNvPr id="311" name="Shape 311"/>
          <p:cNvSpPr txBox="1"/>
          <p:nvPr>
            <p:ph type="title"/>
          </p:nvPr>
        </p:nvSpPr>
        <p:spPr>
          <a:xfrm>
            <a:off x="1077875" y="691150"/>
            <a:ext cx="2857200" cy="999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pl" sz="2000"/>
              <a:t>How PGP encryption works</a:t>
            </a:r>
            <a:endParaRPr sz="1800"/>
          </a:p>
        </p:txBody>
      </p:sp>
      <p:pic>
        <p:nvPicPr>
          <p:cNvPr id="312" name="Shape 312"/>
          <p:cNvPicPr preferRelativeResize="0"/>
          <p:nvPr/>
        </p:nvPicPr>
        <p:blipFill>
          <a:blip r:embed="rId3">
            <a:alphaModFix/>
          </a:blip>
          <a:stretch>
            <a:fillRect/>
          </a:stretch>
        </p:blipFill>
        <p:spPr>
          <a:xfrm>
            <a:off x="4131466" y="0"/>
            <a:ext cx="4936218" cy="5143500"/>
          </a:xfrm>
          <a:prstGeom prst="rect">
            <a:avLst/>
          </a:prstGeom>
          <a:noFill/>
          <a:ln>
            <a:noFill/>
          </a:ln>
        </p:spPr>
      </p:pic>
      <p:sp>
        <p:nvSpPr>
          <p:cNvPr id="313" name="Shape 313"/>
          <p:cNvSpPr txBox="1"/>
          <p:nvPr/>
        </p:nvSpPr>
        <p:spPr>
          <a:xfrm>
            <a:off x="344575" y="1840625"/>
            <a:ext cx="3786900" cy="3000000"/>
          </a:xfrm>
          <a:prstGeom prst="rect">
            <a:avLst/>
          </a:prstGeom>
          <a:noFill/>
          <a:ln>
            <a:noFill/>
          </a:ln>
        </p:spPr>
        <p:txBody>
          <a:bodyPr anchorCtr="0" anchor="ctr" bIns="91425" lIns="91425" spcFirstLastPara="1" rIns="91425" wrap="square" tIns="91425">
            <a:noAutofit/>
          </a:bodyPr>
          <a:lstStyle/>
          <a:p>
            <a:pPr indent="0" lvl="0" marL="0" rtl="0">
              <a:lnSpc>
                <a:spcPct val="115000"/>
              </a:lnSpc>
              <a:spcBef>
                <a:spcPts val="0"/>
              </a:spcBef>
              <a:spcAft>
                <a:spcPts val="1600"/>
              </a:spcAft>
              <a:buNone/>
            </a:pPr>
            <a:r>
              <a:rPr lang="pl">
                <a:latin typeface="Times New Roman"/>
                <a:ea typeface="Times New Roman"/>
                <a:cs typeface="Times New Roman"/>
                <a:sym typeface="Times New Roman"/>
              </a:rPr>
              <a:t>PGP provides confidentiality by encrypting messages before transmission. For each message to be sent, the sender mints a brand new 128-bit session key for the message. The session key is encrypted with </a:t>
            </a:r>
            <a:r>
              <a:rPr b="1" lang="pl">
                <a:latin typeface="Times New Roman"/>
                <a:ea typeface="Times New Roman"/>
                <a:cs typeface="Times New Roman"/>
                <a:sym typeface="Times New Roman"/>
              </a:rPr>
              <a:t>RSA or Diffie-Hallman</a:t>
            </a:r>
            <a:r>
              <a:rPr lang="pl">
                <a:latin typeface="Times New Roman"/>
                <a:ea typeface="Times New Roman"/>
                <a:cs typeface="Times New Roman"/>
                <a:sym typeface="Times New Roman"/>
              </a:rPr>
              <a:t> using the recipient’s public key; the message is encrypted using </a:t>
            </a:r>
            <a:r>
              <a:rPr b="1" lang="pl">
                <a:latin typeface="Times New Roman"/>
                <a:ea typeface="Times New Roman"/>
                <a:cs typeface="Times New Roman"/>
                <a:sym typeface="Times New Roman"/>
              </a:rPr>
              <a:t>CAST-128 or IDEA or 3DES</a:t>
            </a:r>
            <a:r>
              <a:rPr lang="pl">
                <a:latin typeface="Times New Roman"/>
                <a:ea typeface="Times New Roman"/>
                <a:cs typeface="Times New Roman"/>
                <a:sym typeface="Times New Roman"/>
              </a:rPr>
              <a:t> together with the session key. The combo is transmitted to the recipient. Upon receipt, the receiver uses RSA with his or her private key to encrypt and recover the session key which is used to recover the message.</a:t>
            </a:r>
            <a:endParaRPr/>
          </a:p>
        </p:txBody>
      </p:sp>
      <p:sp>
        <p:nvSpPr>
          <p:cNvPr id="314" name="Shape 314"/>
          <p:cNvSpPr txBox="1"/>
          <p:nvPr/>
        </p:nvSpPr>
        <p:spPr>
          <a:xfrm>
            <a:off x="0" y="4695600"/>
            <a:ext cx="5396400" cy="4479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pl">
                <a:latin typeface="Comic Sans MS"/>
                <a:ea typeface="Comic Sans MS"/>
                <a:cs typeface="Comic Sans MS"/>
                <a:sym typeface="Comic Sans MS"/>
              </a:rPr>
              <a:t>Application layer protocols</a:t>
            </a:r>
            <a:endParaRPr>
              <a:latin typeface="Comic Sans MS"/>
              <a:ea typeface="Comic Sans MS"/>
              <a:cs typeface="Comic Sans MS"/>
              <a:sym typeface="Comic Sans MS"/>
            </a:endParaRPr>
          </a:p>
        </p:txBody>
      </p:sp>
      <p:sp>
        <p:nvSpPr>
          <p:cNvPr id="315" name="Shape 315"/>
          <p:cNvSpPr txBox="1"/>
          <p:nvPr/>
        </p:nvSpPr>
        <p:spPr>
          <a:xfrm>
            <a:off x="3204150" y="4695600"/>
            <a:ext cx="2136300" cy="4479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t/>
            </a:r>
            <a:endParaRPr>
              <a:latin typeface="Comic Sans MS"/>
              <a:ea typeface="Comic Sans MS"/>
              <a:cs typeface="Comic Sans MS"/>
              <a:sym typeface="Comic Sans M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9" name="Shape 319"/>
        <p:cNvGrpSpPr/>
        <p:nvPr/>
      </p:nvGrpSpPr>
      <p:grpSpPr>
        <a:xfrm>
          <a:off x="0" y="0"/>
          <a:ext cx="0" cy="0"/>
          <a:chOff x="0" y="0"/>
          <a:chExt cx="0" cy="0"/>
        </a:xfrm>
      </p:grpSpPr>
      <p:sp>
        <p:nvSpPr>
          <p:cNvPr id="320" name="Shape 320"/>
          <p:cNvSpPr txBox="1"/>
          <p:nvPr>
            <p:ph type="title"/>
          </p:nvPr>
        </p:nvSpPr>
        <p:spPr>
          <a:xfrm>
            <a:off x="1077875" y="691150"/>
            <a:ext cx="2847600" cy="999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pl" sz="2000"/>
              <a:t>Man-in-the-middle attack</a:t>
            </a:r>
            <a:endParaRPr sz="1800"/>
          </a:p>
        </p:txBody>
      </p:sp>
      <p:sp>
        <p:nvSpPr>
          <p:cNvPr id="321" name="Shape 321"/>
          <p:cNvSpPr txBox="1"/>
          <p:nvPr/>
        </p:nvSpPr>
        <p:spPr>
          <a:xfrm>
            <a:off x="344575" y="1840625"/>
            <a:ext cx="3786900" cy="3000000"/>
          </a:xfrm>
          <a:prstGeom prst="rect">
            <a:avLst/>
          </a:prstGeom>
          <a:noFill/>
          <a:ln>
            <a:noFill/>
          </a:ln>
        </p:spPr>
        <p:txBody>
          <a:bodyPr anchorCtr="0" anchor="ctr" bIns="91425" lIns="91425" spcFirstLastPara="1" rIns="91425" wrap="square" tIns="91425">
            <a:noAutofit/>
          </a:bodyPr>
          <a:lstStyle/>
          <a:p>
            <a:pPr indent="-317500" lvl="0" marL="457200" rtl="0">
              <a:lnSpc>
                <a:spcPct val="115000"/>
              </a:lnSpc>
              <a:spcBef>
                <a:spcPts val="0"/>
              </a:spcBef>
              <a:spcAft>
                <a:spcPts val="0"/>
              </a:spcAft>
              <a:buSzPts val="1400"/>
              <a:buFont typeface="Times New Roman"/>
              <a:buAutoNum type="arabicPeriod"/>
            </a:pPr>
            <a:r>
              <a:rPr lang="pl">
                <a:latin typeface="Times New Roman"/>
                <a:ea typeface="Times New Roman"/>
                <a:cs typeface="Times New Roman"/>
                <a:sym typeface="Times New Roman"/>
              </a:rPr>
              <a:t>Message can be captured and changed</a:t>
            </a:r>
            <a:endParaRPr>
              <a:latin typeface="Times New Roman"/>
              <a:ea typeface="Times New Roman"/>
              <a:cs typeface="Times New Roman"/>
              <a:sym typeface="Times New Roman"/>
            </a:endParaRPr>
          </a:p>
          <a:p>
            <a:pPr indent="-317500" lvl="0" marL="457200" rtl="0">
              <a:lnSpc>
                <a:spcPct val="115000"/>
              </a:lnSpc>
              <a:spcBef>
                <a:spcPts val="0"/>
              </a:spcBef>
              <a:spcAft>
                <a:spcPts val="0"/>
              </a:spcAft>
              <a:buSzPts val="1400"/>
              <a:buFont typeface="Times New Roman"/>
              <a:buAutoNum type="arabicPeriod"/>
            </a:pPr>
            <a:r>
              <a:rPr lang="pl">
                <a:latin typeface="Times New Roman"/>
                <a:ea typeface="Times New Roman"/>
                <a:cs typeface="Times New Roman"/>
                <a:sym typeface="Times New Roman"/>
              </a:rPr>
              <a:t>Someone can publish his public key and claim that he is different person</a:t>
            </a:r>
            <a:endParaRPr>
              <a:latin typeface="Times New Roman"/>
              <a:ea typeface="Times New Roman"/>
              <a:cs typeface="Times New Roman"/>
              <a:sym typeface="Times New Roman"/>
            </a:endParaRPr>
          </a:p>
          <a:p>
            <a:pPr indent="0" lvl="0" marL="0" rtl="0">
              <a:lnSpc>
                <a:spcPct val="115000"/>
              </a:lnSpc>
              <a:spcBef>
                <a:spcPts val="1600"/>
              </a:spcBef>
              <a:spcAft>
                <a:spcPts val="1600"/>
              </a:spcAft>
              <a:buNone/>
            </a:pPr>
            <a:r>
              <a:rPr lang="pl">
                <a:latin typeface="Times New Roman"/>
                <a:ea typeface="Times New Roman"/>
                <a:cs typeface="Times New Roman"/>
                <a:sym typeface="Times New Roman"/>
              </a:rPr>
              <a:t>Need system to verify message and public keys.</a:t>
            </a:r>
            <a:endParaRPr>
              <a:latin typeface="Times New Roman"/>
              <a:ea typeface="Times New Roman"/>
              <a:cs typeface="Times New Roman"/>
              <a:sym typeface="Times New Roman"/>
            </a:endParaRPr>
          </a:p>
        </p:txBody>
      </p:sp>
      <p:sp>
        <p:nvSpPr>
          <p:cNvPr id="322" name="Shape 322"/>
          <p:cNvSpPr txBox="1"/>
          <p:nvPr/>
        </p:nvSpPr>
        <p:spPr>
          <a:xfrm>
            <a:off x="0" y="4695600"/>
            <a:ext cx="5396400" cy="4479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pl">
                <a:latin typeface="Comic Sans MS"/>
                <a:ea typeface="Comic Sans MS"/>
                <a:cs typeface="Comic Sans MS"/>
                <a:sym typeface="Comic Sans MS"/>
              </a:rPr>
              <a:t>Application layer protocols</a:t>
            </a:r>
            <a:endParaRPr>
              <a:latin typeface="Comic Sans MS"/>
              <a:ea typeface="Comic Sans MS"/>
              <a:cs typeface="Comic Sans MS"/>
              <a:sym typeface="Comic Sans MS"/>
            </a:endParaRPr>
          </a:p>
        </p:txBody>
      </p:sp>
      <p:sp>
        <p:nvSpPr>
          <p:cNvPr id="323" name="Shape 323"/>
          <p:cNvSpPr txBox="1"/>
          <p:nvPr/>
        </p:nvSpPr>
        <p:spPr>
          <a:xfrm>
            <a:off x="3204150" y="4695600"/>
            <a:ext cx="2136300" cy="4479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t/>
            </a:r>
            <a:endParaRPr>
              <a:latin typeface="Comic Sans MS"/>
              <a:ea typeface="Comic Sans MS"/>
              <a:cs typeface="Comic Sans MS"/>
              <a:sym typeface="Comic Sans MS"/>
            </a:endParaRPr>
          </a:p>
        </p:txBody>
      </p:sp>
      <p:pic>
        <p:nvPicPr>
          <p:cNvPr id="324" name="Shape 324"/>
          <p:cNvPicPr preferRelativeResize="0"/>
          <p:nvPr/>
        </p:nvPicPr>
        <p:blipFill>
          <a:blip r:embed="rId3">
            <a:alphaModFix/>
          </a:blip>
          <a:stretch>
            <a:fillRect/>
          </a:stretch>
        </p:blipFill>
        <p:spPr>
          <a:xfrm>
            <a:off x="4874125" y="1252538"/>
            <a:ext cx="3714750" cy="26384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8" name="Shape 328"/>
        <p:cNvGrpSpPr/>
        <p:nvPr/>
      </p:nvGrpSpPr>
      <p:grpSpPr>
        <a:xfrm>
          <a:off x="0" y="0"/>
          <a:ext cx="0" cy="0"/>
          <a:chOff x="0" y="0"/>
          <a:chExt cx="0" cy="0"/>
        </a:xfrm>
      </p:grpSpPr>
      <p:pic>
        <p:nvPicPr>
          <p:cNvPr id="329" name="Shape 329"/>
          <p:cNvPicPr preferRelativeResize="0"/>
          <p:nvPr/>
        </p:nvPicPr>
        <p:blipFill>
          <a:blip r:embed="rId3">
            <a:alphaModFix/>
          </a:blip>
          <a:stretch>
            <a:fillRect/>
          </a:stretch>
        </p:blipFill>
        <p:spPr>
          <a:xfrm>
            <a:off x="3179425" y="798175"/>
            <a:ext cx="5964576" cy="4193550"/>
          </a:xfrm>
          <a:prstGeom prst="rect">
            <a:avLst/>
          </a:prstGeom>
          <a:noFill/>
          <a:ln>
            <a:noFill/>
          </a:ln>
        </p:spPr>
      </p:pic>
      <p:sp>
        <p:nvSpPr>
          <p:cNvPr id="330" name="Shape 330"/>
          <p:cNvSpPr txBox="1"/>
          <p:nvPr/>
        </p:nvSpPr>
        <p:spPr>
          <a:xfrm>
            <a:off x="47250" y="1781400"/>
            <a:ext cx="3344400" cy="3362100"/>
          </a:xfrm>
          <a:prstGeom prst="rect">
            <a:avLst/>
          </a:prstGeom>
          <a:noFill/>
          <a:ln>
            <a:noFill/>
          </a:ln>
        </p:spPr>
        <p:txBody>
          <a:bodyPr anchorCtr="0" anchor="ctr" bIns="91425" lIns="91425" spcFirstLastPara="1" rIns="91425" wrap="square" tIns="91425">
            <a:noAutofit/>
          </a:bodyPr>
          <a:lstStyle/>
          <a:p>
            <a:pPr indent="0" lvl="0" marL="0" rtl="0">
              <a:lnSpc>
                <a:spcPct val="115000"/>
              </a:lnSpc>
              <a:spcBef>
                <a:spcPts val="0"/>
              </a:spcBef>
              <a:spcAft>
                <a:spcPts val="0"/>
              </a:spcAft>
              <a:buNone/>
            </a:pPr>
            <a:r>
              <a:rPr lang="pl" sz="1200"/>
              <a:t>Message can be captured and changed. To protect against this, message has to be signed. </a:t>
            </a:r>
            <a:endParaRPr sz="1200"/>
          </a:p>
          <a:p>
            <a:pPr indent="0" lvl="0" marL="0" rtl="0">
              <a:lnSpc>
                <a:spcPct val="115000"/>
              </a:lnSpc>
              <a:spcBef>
                <a:spcPts val="1500"/>
              </a:spcBef>
              <a:spcAft>
                <a:spcPts val="0"/>
              </a:spcAft>
              <a:buNone/>
            </a:pPr>
            <a:r>
              <a:rPr lang="pl" sz="1200"/>
              <a:t>Sender compute hash of the message, encrypt it with his private key and add to message as signature.  </a:t>
            </a:r>
            <a:endParaRPr sz="1200"/>
          </a:p>
          <a:p>
            <a:pPr indent="0" lvl="0" marL="0" rtl="0">
              <a:lnSpc>
                <a:spcPct val="115000"/>
              </a:lnSpc>
              <a:spcBef>
                <a:spcPts val="1500"/>
              </a:spcBef>
              <a:spcAft>
                <a:spcPts val="0"/>
              </a:spcAft>
              <a:buNone/>
            </a:pPr>
            <a:r>
              <a:rPr lang="pl" sz="1200"/>
              <a:t>Receiver decrypt signature using sender’s public key and decrypt message using his private key. Next step is to compute hash of the message and compare it with signature.</a:t>
            </a:r>
            <a:endParaRPr sz="1200"/>
          </a:p>
          <a:p>
            <a:pPr indent="0" lvl="0" marL="0" rtl="0">
              <a:lnSpc>
                <a:spcPct val="115000"/>
              </a:lnSpc>
              <a:spcBef>
                <a:spcPts val="1500"/>
              </a:spcBef>
              <a:spcAft>
                <a:spcPts val="0"/>
              </a:spcAft>
              <a:buNone/>
            </a:pPr>
            <a:r>
              <a:rPr lang="pl" sz="1200"/>
              <a:t>If the document is subsequently modified in any way, a verification of the signature will fail. </a:t>
            </a:r>
            <a:endParaRPr sz="1200"/>
          </a:p>
          <a:p>
            <a:pPr indent="0" lvl="0" marL="0" rtl="0">
              <a:lnSpc>
                <a:spcPct val="115000"/>
              </a:lnSpc>
              <a:spcBef>
                <a:spcPts val="1500"/>
              </a:spcBef>
              <a:spcAft>
                <a:spcPts val="1500"/>
              </a:spcAft>
              <a:buNone/>
            </a:pPr>
            <a:r>
              <a:t/>
            </a:r>
            <a:endParaRPr/>
          </a:p>
        </p:txBody>
      </p:sp>
      <p:sp>
        <p:nvSpPr>
          <p:cNvPr id="331" name="Shape 331"/>
          <p:cNvSpPr txBox="1"/>
          <p:nvPr>
            <p:ph type="title"/>
          </p:nvPr>
        </p:nvSpPr>
        <p:spPr>
          <a:xfrm>
            <a:off x="1077875" y="691150"/>
            <a:ext cx="2857200" cy="999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pl" sz="2000"/>
              <a:t>How PGP verification works</a:t>
            </a:r>
            <a:endParaRPr sz="1800"/>
          </a:p>
        </p:txBody>
      </p:sp>
      <p:sp>
        <p:nvSpPr>
          <p:cNvPr id="332" name="Shape 332"/>
          <p:cNvSpPr txBox="1"/>
          <p:nvPr/>
        </p:nvSpPr>
        <p:spPr>
          <a:xfrm>
            <a:off x="6539450" y="4695600"/>
            <a:ext cx="2604600" cy="4479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pl">
                <a:latin typeface="Comic Sans MS"/>
                <a:ea typeface="Comic Sans MS"/>
                <a:cs typeface="Comic Sans MS"/>
                <a:sym typeface="Comic Sans MS"/>
              </a:rPr>
              <a:t>Application layer protocols</a:t>
            </a:r>
            <a:endParaRPr>
              <a:latin typeface="Comic Sans MS"/>
              <a:ea typeface="Comic Sans MS"/>
              <a:cs typeface="Comic Sans MS"/>
              <a:sym typeface="Comic Sans MS"/>
            </a:endParaRPr>
          </a:p>
        </p:txBody>
      </p:sp>
    </p:spTree>
  </p:cSld>
  <p:clrMapOvr>
    <a:masterClrMapping/>
  </p:clrMapOvr>
</p:sld>
</file>

<file path=ppt/theme/theme1.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