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Montserrat" panose="020B0604020202020204" charset="-18"/>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Karla"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350073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0" name="Shape 10"/>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1" name="Shape 11"/>
          <p:cNvSpPr txBox="1">
            <a:spLocks noGrp="1"/>
          </p:cNvSpPr>
          <p:nvPr>
            <p:ph type="ctrTitle"/>
          </p:nvPr>
        </p:nvSpPr>
        <p:spPr>
          <a:xfrm>
            <a:off x="648300" y="3404550"/>
            <a:ext cx="3530700" cy="11820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Shape 54"/>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5" name="Shape 55"/>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6" name="Shape 56"/>
          <p:cNvSpPr txBox="1">
            <a:spLocks noGrp="1"/>
          </p:cNvSpPr>
          <p:nvPr>
            <p:ph type="body" idx="1"/>
          </p:nvPr>
        </p:nvSpPr>
        <p:spPr>
          <a:xfrm>
            <a:off x="841000" y="4025300"/>
            <a:ext cx="7845900" cy="519600"/>
          </a:xfrm>
          <a:prstGeom prst="rect">
            <a:avLst/>
          </a:prstGeom>
        </p:spPr>
        <p:txBody>
          <a:bodyPr spcFirstLastPara="1" wrap="square" lIns="91425" tIns="91425" rIns="91425" bIns="91425" anchor="b" anchorCtr="0"/>
          <a:lstStyle>
            <a:lvl1pPr marL="457200" lvl="0" indent="-228600">
              <a:spcBef>
                <a:spcPts val="360"/>
              </a:spcBef>
              <a:spcAft>
                <a:spcPts val="0"/>
              </a:spcAft>
              <a:buSzPts val="1200"/>
              <a:buNone/>
              <a:defRPr sz="1200"/>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9" name="Shape 59"/>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mpty">
  <p:cSld name="BLANK_1">
    <p:spTree>
      <p:nvGrpSpPr>
        <p:cNvPr id="1" name="Shape 6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Shape 13"/>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4" name="Shape 14"/>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5" name="Shape 15"/>
          <p:cNvSpPr txBox="1">
            <a:spLocks noGrp="1"/>
          </p:cNvSpPr>
          <p:nvPr>
            <p:ph type="ctrTitle"/>
          </p:nvPr>
        </p:nvSpPr>
        <p:spPr>
          <a:xfrm>
            <a:off x="648300" y="1583350"/>
            <a:ext cx="3522300" cy="298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6" name="Shape 16"/>
          <p:cNvSpPr txBox="1">
            <a:spLocks noGrp="1"/>
          </p:cNvSpPr>
          <p:nvPr>
            <p:ph type="subTitle" idx="1"/>
          </p:nvPr>
        </p:nvSpPr>
        <p:spPr>
          <a:xfrm>
            <a:off x="6724950" y="3494300"/>
            <a:ext cx="1906200" cy="10317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1800">
                <a:solidFill>
                  <a:srgbClr val="FFFFFF"/>
                </a:solidFill>
              </a:defRPr>
            </a:lvl1pPr>
            <a:lvl2pPr lvl="1" algn="r" rtl="0">
              <a:spcBef>
                <a:spcPts val="0"/>
              </a:spcBef>
              <a:spcAft>
                <a:spcPts val="0"/>
              </a:spcAft>
              <a:buClr>
                <a:srgbClr val="FFFFFF"/>
              </a:buClr>
              <a:buSzPts val="1800"/>
              <a:buNone/>
              <a:defRPr sz="1800">
                <a:solidFill>
                  <a:srgbClr val="FFFFFF"/>
                </a:solidFill>
              </a:defRPr>
            </a:lvl2pPr>
            <a:lvl3pPr lvl="2" algn="r" rtl="0">
              <a:spcBef>
                <a:spcPts val="0"/>
              </a:spcBef>
              <a:spcAft>
                <a:spcPts val="0"/>
              </a:spcAft>
              <a:buClr>
                <a:srgbClr val="FFFFFF"/>
              </a:buClr>
              <a:buSzPts val="1800"/>
              <a:buNone/>
              <a:defRPr sz="1800">
                <a:solidFill>
                  <a:srgbClr val="FFFFFF"/>
                </a:solidFill>
              </a:defRPr>
            </a:lvl3pPr>
            <a:lvl4pPr lvl="3" algn="r" rtl="0">
              <a:spcBef>
                <a:spcPts val="0"/>
              </a:spcBef>
              <a:spcAft>
                <a:spcPts val="0"/>
              </a:spcAft>
              <a:buClr>
                <a:srgbClr val="FFFFFF"/>
              </a:buClr>
              <a:buSzPts val="1800"/>
              <a:buNone/>
              <a:defRPr sz="1800">
                <a:solidFill>
                  <a:srgbClr val="FFFFFF"/>
                </a:solidFill>
              </a:defRPr>
            </a:lvl4pPr>
            <a:lvl5pPr lvl="4" algn="r" rtl="0">
              <a:spcBef>
                <a:spcPts val="0"/>
              </a:spcBef>
              <a:spcAft>
                <a:spcPts val="0"/>
              </a:spcAft>
              <a:buClr>
                <a:srgbClr val="FFFFFF"/>
              </a:buClr>
              <a:buSzPts val="1800"/>
              <a:buNone/>
              <a:defRPr sz="1800">
                <a:solidFill>
                  <a:srgbClr val="FFFFFF"/>
                </a:solidFill>
              </a:defRPr>
            </a:lvl5pPr>
            <a:lvl6pPr lvl="5" algn="r" rtl="0">
              <a:spcBef>
                <a:spcPts val="0"/>
              </a:spcBef>
              <a:spcAft>
                <a:spcPts val="0"/>
              </a:spcAft>
              <a:buClr>
                <a:srgbClr val="FFFFFF"/>
              </a:buClr>
              <a:buSzPts val="1800"/>
              <a:buNone/>
              <a:defRPr sz="1800">
                <a:solidFill>
                  <a:srgbClr val="FFFFFF"/>
                </a:solidFill>
              </a:defRPr>
            </a:lvl6pPr>
            <a:lvl7pPr lvl="6" algn="r" rtl="0">
              <a:spcBef>
                <a:spcPts val="0"/>
              </a:spcBef>
              <a:spcAft>
                <a:spcPts val="0"/>
              </a:spcAft>
              <a:buClr>
                <a:srgbClr val="FFFFFF"/>
              </a:buClr>
              <a:buSzPts val="1800"/>
              <a:buNone/>
              <a:defRPr sz="1800">
                <a:solidFill>
                  <a:srgbClr val="FFFFFF"/>
                </a:solidFill>
              </a:defRPr>
            </a:lvl7pPr>
            <a:lvl8pPr lvl="7" algn="r" rtl="0">
              <a:spcBef>
                <a:spcPts val="0"/>
              </a:spcBef>
              <a:spcAft>
                <a:spcPts val="0"/>
              </a:spcAft>
              <a:buClr>
                <a:srgbClr val="FFFFFF"/>
              </a:buClr>
              <a:buSzPts val="1800"/>
              <a:buNone/>
              <a:defRPr sz="1800">
                <a:solidFill>
                  <a:srgbClr val="FFFFFF"/>
                </a:solidFill>
              </a:defRPr>
            </a:lvl8pPr>
            <a:lvl9pPr lvl="8" algn="r"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1_2">
    <p:spTree>
      <p:nvGrpSpPr>
        <p:cNvPr id="1" name="Shape 17"/>
        <p:cNvGrpSpPr/>
        <p:nvPr/>
      </p:nvGrpSpPr>
      <p:grpSpPr>
        <a:xfrm>
          <a:off x="0" y="0"/>
          <a:ext cx="0" cy="0"/>
          <a:chOff x="0" y="0"/>
          <a:chExt cx="0" cy="0"/>
        </a:xfrm>
      </p:grpSpPr>
      <p:sp>
        <p:nvSpPr>
          <p:cNvPr id="18" name="Shape 18"/>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9" name="Shape 19"/>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0" name="Shape 20"/>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21" name="Shape 21"/>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big image">
  <p:cSld name="TITLE_1_2_1">
    <p:spTree>
      <p:nvGrpSpPr>
        <p:cNvPr id="1" name="Shape 22"/>
        <p:cNvGrpSpPr/>
        <p:nvPr/>
      </p:nvGrpSpPr>
      <p:grpSpPr>
        <a:xfrm>
          <a:off x="0" y="0"/>
          <a:ext cx="0" cy="0"/>
          <a:chOff x="0" y="0"/>
          <a:chExt cx="0" cy="0"/>
        </a:xfrm>
      </p:grpSpPr>
      <p:sp>
        <p:nvSpPr>
          <p:cNvPr id="23" name="Shape 23"/>
          <p:cNvSpPr/>
          <p:nvPr/>
        </p:nvSpPr>
        <p:spPr>
          <a:xfrm>
            <a:off x="209250" y="-9675"/>
            <a:ext cx="3076750" cy="5167075"/>
          </a:xfrm>
          <a:custGeom>
            <a:avLst/>
            <a:gdLst/>
            <a:ahLst/>
            <a:cxnLst/>
            <a:rect l="0" t="0" r="0" b="0"/>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4" name="Shape 24"/>
          <p:cNvSpPr/>
          <p:nvPr/>
        </p:nvSpPr>
        <p:spPr>
          <a:xfrm>
            <a:off x="-19350" y="-9675"/>
            <a:ext cx="3076750" cy="5167075"/>
          </a:xfrm>
          <a:custGeom>
            <a:avLst/>
            <a:gdLst/>
            <a:ahLst/>
            <a:cxnLst/>
            <a:rect l="0" t="0" r="0" b="0"/>
            <a:pathLst>
              <a:path w="123070" h="206683" extrusionOk="0">
                <a:moveTo>
                  <a:pt x="0" y="0"/>
                </a:moveTo>
                <a:lnTo>
                  <a:pt x="0" y="206683"/>
                </a:lnTo>
                <a:lnTo>
                  <a:pt x="123070" y="206545"/>
                </a:lnTo>
                <a:lnTo>
                  <a:pt x="67807" y="301"/>
                </a:lnTo>
                <a:close/>
              </a:path>
            </a:pathLst>
          </a:custGeom>
          <a:solidFill>
            <a:srgbClr val="FFFFFF"/>
          </a:solidFill>
          <a:ln>
            <a:noFill/>
          </a:ln>
        </p:spPr>
      </p:sp>
      <p:sp>
        <p:nvSpPr>
          <p:cNvPr id="25" name="Shape 25"/>
          <p:cNvSpPr txBox="1">
            <a:spLocks noGrp="1"/>
          </p:cNvSpPr>
          <p:nvPr>
            <p:ph type="title"/>
          </p:nvPr>
        </p:nvSpPr>
        <p:spPr>
          <a:xfrm>
            <a:off x="609704" y="4116875"/>
            <a:ext cx="1609800" cy="4857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Shape 27"/>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28" name="Shape 28"/>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29" name="Shape 29"/>
          <p:cNvSpPr txBox="1"/>
          <p:nvPr/>
        </p:nvSpPr>
        <p:spPr>
          <a:xfrm>
            <a:off x="799645" y="1612075"/>
            <a:ext cx="1957200" cy="65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7200">
                <a:solidFill>
                  <a:srgbClr val="B7B7B7"/>
                </a:solidFill>
                <a:latin typeface="Montserrat"/>
                <a:ea typeface="Montserrat"/>
                <a:cs typeface="Montserrat"/>
                <a:sym typeface="Montserrat"/>
              </a:rPr>
              <a:t>“</a:t>
            </a:r>
            <a:endParaRPr sz="7200">
              <a:solidFill>
                <a:srgbClr val="B7B7B7"/>
              </a:solidFill>
              <a:latin typeface="Montserrat"/>
              <a:ea typeface="Montserrat"/>
              <a:cs typeface="Montserrat"/>
              <a:sym typeface="Montserrat"/>
            </a:endParaRPr>
          </a:p>
        </p:txBody>
      </p:sp>
      <p:sp>
        <p:nvSpPr>
          <p:cNvPr id="30" name="Shape 30"/>
          <p:cNvSpPr txBox="1">
            <a:spLocks noGrp="1"/>
          </p:cNvSpPr>
          <p:nvPr>
            <p:ph type="body" idx="1"/>
          </p:nvPr>
        </p:nvSpPr>
        <p:spPr>
          <a:xfrm>
            <a:off x="838250" y="2419350"/>
            <a:ext cx="5324100" cy="22557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Font typeface="Montserrat"/>
              <a:buChar char="▸"/>
              <a:defRPr sz="2400">
                <a:latin typeface="Montserrat"/>
                <a:ea typeface="Montserrat"/>
                <a:cs typeface="Montserrat"/>
                <a:sym typeface="Montserrat"/>
              </a:defRPr>
            </a:lvl1pPr>
            <a:lvl2pPr marL="914400" lvl="1" indent="-381000" rtl="0">
              <a:spcBef>
                <a:spcPts val="0"/>
              </a:spcBef>
              <a:spcAft>
                <a:spcPts val="0"/>
              </a:spcAft>
              <a:buSzPts val="2400"/>
              <a:buFont typeface="Montserrat"/>
              <a:buChar char="▹"/>
              <a:defRPr sz="2400">
                <a:latin typeface="Montserrat"/>
                <a:ea typeface="Montserrat"/>
                <a:cs typeface="Montserrat"/>
                <a:sym typeface="Montserrat"/>
              </a:defRPr>
            </a:lvl2pPr>
            <a:lvl3pPr marL="1371600" lvl="2" indent="-381000" rtl="0">
              <a:spcBef>
                <a:spcPts val="0"/>
              </a:spcBef>
              <a:spcAft>
                <a:spcPts val="0"/>
              </a:spcAft>
              <a:buSzPts val="2400"/>
              <a:buFont typeface="Montserrat"/>
              <a:buChar char="▹"/>
              <a:defRPr sz="2400">
                <a:latin typeface="Montserrat"/>
                <a:ea typeface="Montserrat"/>
                <a:cs typeface="Montserrat"/>
                <a:sym typeface="Montserrat"/>
              </a:defRPr>
            </a:lvl3pPr>
            <a:lvl4pPr marL="1828800" lvl="3" indent="-381000" rtl="0">
              <a:spcBef>
                <a:spcPts val="0"/>
              </a:spcBef>
              <a:spcAft>
                <a:spcPts val="0"/>
              </a:spcAft>
              <a:buSzPts val="2400"/>
              <a:buFont typeface="Montserrat"/>
              <a:buChar char="●"/>
              <a:defRPr sz="2400">
                <a:latin typeface="Montserrat"/>
                <a:ea typeface="Montserrat"/>
                <a:cs typeface="Montserrat"/>
                <a:sym typeface="Montserrat"/>
              </a:defRPr>
            </a:lvl4pPr>
            <a:lvl5pPr marL="2286000" lvl="4" indent="-381000" rtl="0">
              <a:spcBef>
                <a:spcPts val="0"/>
              </a:spcBef>
              <a:spcAft>
                <a:spcPts val="0"/>
              </a:spcAft>
              <a:buSzPts val="2400"/>
              <a:buFont typeface="Montserrat"/>
              <a:buChar char="○"/>
              <a:defRPr sz="2400">
                <a:latin typeface="Montserrat"/>
                <a:ea typeface="Montserrat"/>
                <a:cs typeface="Montserrat"/>
                <a:sym typeface="Montserrat"/>
              </a:defRPr>
            </a:lvl5pPr>
            <a:lvl6pPr marL="2743200" lvl="5" indent="-381000" rtl="0">
              <a:spcBef>
                <a:spcPts val="0"/>
              </a:spcBef>
              <a:spcAft>
                <a:spcPts val="0"/>
              </a:spcAft>
              <a:buSzPts val="2400"/>
              <a:buFont typeface="Montserrat"/>
              <a:buChar char="■"/>
              <a:defRPr sz="2400">
                <a:latin typeface="Montserrat"/>
                <a:ea typeface="Montserrat"/>
                <a:cs typeface="Montserrat"/>
                <a:sym typeface="Montserrat"/>
              </a:defRPr>
            </a:lvl6pPr>
            <a:lvl7pPr marL="3200400" lvl="6" indent="-381000" rtl="0">
              <a:spcBef>
                <a:spcPts val="0"/>
              </a:spcBef>
              <a:spcAft>
                <a:spcPts val="0"/>
              </a:spcAft>
              <a:buSzPts val="2400"/>
              <a:buFont typeface="Montserrat"/>
              <a:buChar char="●"/>
              <a:defRPr sz="2400">
                <a:latin typeface="Montserrat"/>
                <a:ea typeface="Montserrat"/>
                <a:cs typeface="Montserrat"/>
                <a:sym typeface="Montserrat"/>
              </a:defRPr>
            </a:lvl7pPr>
            <a:lvl8pPr marL="3657600" lvl="7" indent="-381000" rtl="0">
              <a:spcBef>
                <a:spcPts val="0"/>
              </a:spcBef>
              <a:spcAft>
                <a:spcPts val="0"/>
              </a:spcAft>
              <a:buSzPts val="2400"/>
              <a:buFont typeface="Montserrat"/>
              <a:buChar char="○"/>
              <a:defRPr sz="2400">
                <a:latin typeface="Montserrat"/>
                <a:ea typeface="Montserrat"/>
                <a:cs typeface="Montserrat"/>
                <a:sym typeface="Montserrat"/>
              </a:defRPr>
            </a:lvl8pPr>
            <a:lvl9pPr marL="4114800" lvl="8" indent="-381000" rtl="0">
              <a:spcBef>
                <a:spcPts val="0"/>
              </a:spcBef>
              <a:spcAft>
                <a:spcPts val="0"/>
              </a:spcAft>
              <a:buSzPts val="2400"/>
              <a:buFont typeface="Montserrat"/>
              <a:buChar char="■"/>
              <a:defRPr sz="2400">
                <a:latin typeface="Montserrat"/>
                <a:ea typeface="Montserrat"/>
                <a:cs typeface="Montserrat"/>
                <a:sym typeface="Montserra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Shape 32"/>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3" name="Shape 33"/>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4" name="Shape 34"/>
          <p:cNvSpPr txBox="1">
            <a:spLocks noGrp="1"/>
          </p:cNvSpPr>
          <p:nvPr>
            <p:ph type="title"/>
          </p:nvPr>
        </p:nvSpPr>
        <p:spPr>
          <a:xfrm>
            <a:off x="838350" y="1807900"/>
            <a:ext cx="5324100" cy="4857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5" name="Shape 35"/>
          <p:cNvSpPr txBox="1">
            <a:spLocks noGrp="1"/>
          </p:cNvSpPr>
          <p:nvPr>
            <p:ph type="body" idx="1"/>
          </p:nvPr>
        </p:nvSpPr>
        <p:spPr>
          <a:xfrm>
            <a:off x="838250" y="2419350"/>
            <a:ext cx="5324100" cy="22557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6"/>
        <p:cNvGrpSpPr/>
        <p:nvPr/>
      </p:nvGrpSpPr>
      <p:grpSpPr>
        <a:xfrm>
          <a:off x="0" y="0"/>
          <a:ext cx="0" cy="0"/>
          <a:chOff x="0" y="0"/>
          <a:chExt cx="0" cy="0"/>
        </a:xfrm>
      </p:grpSpPr>
      <p:sp>
        <p:nvSpPr>
          <p:cNvPr id="37" name="Shape 37"/>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8" name="Shape 38"/>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9" name="Shape 39"/>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0" name="Shape 40"/>
          <p:cNvSpPr txBox="1">
            <a:spLocks noGrp="1"/>
          </p:cNvSpPr>
          <p:nvPr>
            <p:ph type="body" idx="1"/>
          </p:nvPr>
        </p:nvSpPr>
        <p:spPr>
          <a:xfrm>
            <a:off x="841001" y="2492425"/>
            <a:ext cx="2671800" cy="24333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41" name="Shape 41"/>
          <p:cNvSpPr txBox="1">
            <a:spLocks noGrp="1"/>
          </p:cNvSpPr>
          <p:nvPr>
            <p:ph type="body" idx="2"/>
          </p:nvPr>
        </p:nvSpPr>
        <p:spPr>
          <a:xfrm>
            <a:off x="3673842" y="2492425"/>
            <a:ext cx="2671800" cy="24333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2"/>
        <p:cNvGrpSpPr/>
        <p:nvPr/>
      </p:nvGrpSpPr>
      <p:grpSpPr>
        <a:xfrm>
          <a:off x="0" y="0"/>
          <a:ext cx="0" cy="0"/>
          <a:chOff x="0" y="0"/>
          <a:chExt cx="0" cy="0"/>
        </a:xfrm>
      </p:grpSpPr>
      <p:sp>
        <p:nvSpPr>
          <p:cNvPr id="43" name="Shape 43"/>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4" name="Shape 44"/>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5" name="Shape 45"/>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46" name="Shape 46"/>
          <p:cNvSpPr txBox="1">
            <a:spLocks noGrp="1"/>
          </p:cNvSpPr>
          <p:nvPr>
            <p:ph type="body" idx="1"/>
          </p:nvPr>
        </p:nvSpPr>
        <p:spPr>
          <a:xfrm>
            <a:off x="841000" y="2515375"/>
            <a:ext cx="1988700" cy="24105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7" name="Shape 47"/>
          <p:cNvSpPr txBox="1">
            <a:spLocks noGrp="1"/>
          </p:cNvSpPr>
          <p:nvPr>
            <p:ph type="body" idx="2"/>
          </p:nvPr>
        </p:nvSpPr>
        <p:spPr>
          <a:xfrm>
            <a:off x="2931575" y="2515375"/>
            <a:ext cx="1988700" cy="24105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48" name="Shape 48"/>
          <p:cNvSpPr txBox="1">
            <a:spLocks noGrp="1"/>
          </p:cNvSpPr>
          <p:nvPr>
            <p:ph type="body" idx="3"/>
          </p:nvPr>
        </p:nvSpPr>
        <p:spPr>
          <a:xfrm>
            <a:off x="5022150" y="2515375"/>
            <a:ext cx="1988700" cy="24105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p:nvPr/>
        </p:nvSpPr>
        <p:spPr>
          <a:xfrm>
            <a:off x="22860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1" name="Shape 51"/>
          <p:cNvSpPr/>
          <p:nvPr/>
        </p:nvSpPr>
        <p:spPr>
          <a:xfrm>
            <a:off x="0" y="-10437"/>
            <a:ext cx="8229315" cy="5164387"/>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2" name="Shape 52"/>
          <p:cNvSpPr txBox="1">
            <a:spLocks noGrp="1"/>
          </p:cNvSpPr>
          <p:nvPr>
            <p:ph type="title"/>
          </p:nvPr>
        </p:nvSpPr>
        <p:spPr>
          <a:xfrm>
            <a:off x="841000" y="1884100"/>
            <a:ext cx="4801500" cy="409500"/>
          </a:xfrm>
          <a:prstGeom prst="rect">
            <a:avLst/>
          </a:prstGeom>
        </p:spPr>
        <p:txBody>
          <a:bodyPr spcFirstLastPara="1" wrap="square" lIns="91425" tIns="91425" rIns="91425" bIns="91425" anchor="b"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8BC34A"/>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884100"/>
            <a:ext cx="5185200" cy="4746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B7B7B7"/>
              </a:buClr>
              <a:buSzPts val="1200"/>
              <a:buFont typeface="Montserrat"/>
              <a:buNone/>
              <a:defRPr sz="1200" b="1">
                <a:solidFill>
                  <a:srgbClr val="B7B7B7"/>
                </a:solidFill>
                <a:latin typeface="Montserrat"/>
                <a:ea typeface="Montserrat"/>
                <a:cs typeface="Montserrat"/>
                <a:sym typeface="Montserrat"/>
              </a:defRPr>
            </a:lvl1pPr>
            <a:lvl2pPr lvl="1">
              <a:spcBef>
                <a:spcPts val="0"/>
              </a:spcBef>
              <a:spcAft>
                <a:spcPts val="0"/>
              </a:spcAft>
              <a:buClr>
                <a:srgbClr val="B7B7B7"/>
              </a:buClr>
              <a:buSzPts val="1200"/>
              <a:buFont typeface="Montserrat"/>
              <a:buNone/>
              <a:defRPr sz="1200" b="1">
                <a:solidFill>
                  <a:srgbClr val="B7B7B7"/>
                </a:solidFill>
                <a:latin typeface="Montserrat"/>
                <a:ea typeface="Montserrat"/>
                <a:cs typeface="Montserrat"/>
                <a:sym typeface="Montserrat"/>
              </a:defRPr>
            </a:lvl2pPr>
            <a:lvl3pPr lvl="2">
              <a:spcBef>
                <a:spcPts val="0"/>
              </a:spcBef>
              <a:spcAft>
                <a:spcPts val="0"/>
              </a:spcAft>
              <a:buClr>
                <a:srgbClr val="B7B7B7"/>
              </a:buClr>
              <a:buSzPts val="1200"/>
              <a:buFont typeface="Montserrat"/>
              <a:buNone/>
              <a:defRPr sz="1200" b="1">
                <a:solidFill>
                  <a:srgbClr val="B7B7B7"/>
                </a:solidFill>
                <a:latin typeface="Montserrat"/>
                <a:ea typeface="Montserrat"/>
                <a:cs typeface="Montserrat"/>
                <a:sym typeface="Montserrat"/>
              </a:defRPr>
            </a:lvl3pPr>
            <a:lvl4pPr lvl="3">
              <a:spcBef>
                <a:spcPts val="0"/>
              </a:spcBef>
              <a:spcAft>
                <a:spcPts val="0"/>
              </a:spcAft>
              <a:buClr>
                <a:srgbClr val="B7B7B7"/>
              </a:buClr>
              <a:buSzPts val="1200"/>
              <a:buFont typeface="Montserrat"/>
              <a:buNone/>
              <a:defRPr sz="1200" b="1">
                <a:solidFill>
                  <a:srgbClr val="B7B7B7"/>
                </a:solidFill>
                <a:latin typeface="Montserrat"/>
                <a:ea typeface="Montserrat"/>
                <a:cs typeface="Montserrat"/>
                <a:sym typeface="Montserrat"/>
              </a:defRPr>
            </a:lvl4pPr>
            <a:lvl5pPr lvl="4">
              <a:spcBef>
                <a:spcPts val="0"/>
              </a:spcBef>
              <a:spcAft>
                <a:spcPts val="0"/>
              </a:spcAft>
              <a:buClr>
                <a:srgbClr val="B7B7B7"/>
              </a:buClr>
              <a:buSzPts val="1200"/>
              <a:buFont typeface="Montserrat"/>
              <a:buNone/>
              <a:defRPr sz="1200" b="1">
                <a:solidFill>
                  <a:srgbClr val="B7B7B7"/>
                </a:solidFill>
                <a:latin typeface="Montserrat"/>
                <a:ea typeface="Montserrat"/>
                <a:cs typeface="Montserrat"/>
                <a:sym typeface="Montserrat"/>
              </a:defRPr>
            </a:lvl5pPr>
            <a:lvl6pPr lvl="5">
              <a:spcBef>
                <a:spcPts val="0"/>
              </a:spcBef>
              <a:spcAft>
                <a:spcPts val="0"/>
              </a:spcAft>
              <a:buClr>
                <a:srgbClr val="B7B7B7"/>
              </a:buClr>
              <a:buSzPts val="1200"/>
              <a:buFont typeface="Montserrat"/>
              <a:buNone/>
              <a:defRPr sz="1200" b="1">
                <a:solidFill>
                  <a:srgbClr val="B7B7B7"/>
                </a:solidFill>
                <a:latin typeface="Montserrat"/>
                <a:ea typeface="Montserrat"/>
                <a:cs typeface="Montserrat"/>
                <a:sym typeface="Montserrat"/>
              </a:defRPr>
            </a:lvl6pPr>
            <a:lvl7pPr lvl="6">
              <a:spcBef>
                <a:spcPts val="0"/>
              </a:spcBef>
              <a:spcAft>
                <a:spcPts val="0"/>
              </a:spcAft>
              <a:buClr>
                <a:srgbClr val="B7B7B7"/>
              </a:buClr>
              <a:buSzPts val="1200"/>
              <a:buFont typeface="Montserrat"/>
              <a:buNone/>
              <a:defRPr sz="1200" b="1">
                <a:solidFill>
                  <a:srgbClr val="B7B7B7"/>
                </a:solidFill>
                <a:latin typeface="Montserrat"/>
                <a:ea typeface="Montserrat"/>
                <a:cs typeface="Montserrat"/>
                <a:sym typeface="Montserrat"/>
              </a:defRPr>
            </a:lvl7pPr>
            <a:lvl8pPr lvl="7">
              <a:spcBef>
                <a:spcPts val="0"/>
              </a:spcBef>
              <a:spcAft>
                <a:spcPts val="0"/>
              </a:spcAft>
              <a:buClr>
                <a:srgbClr val="B7B7B7"/>
              </a:buClr>
              <a:buSzPts val="1200"/>
              <a:buFont typeface="Montserrat"/>
              <a:buNone/>
              <a:defRPr sz="1200" b="1">
                <a:solidFill>
                  <a:srgbClr val="B7B7B7"/>
                </a:solidFill>
                <a:latin typeface="Montserrat"/>
                <a:ea typeface="Montserrat"/>
                <a:cs typeface="Montserrat"/>
                <a:sym typeface="Montserrat"/>
              </a:defRPr>
            </a:lvl8pPr>
            <a:lvl9pPr lvl="8">
              <a:spcBef>
                <a:spcPts val="0"/>
              </a:spcBef>
              <a:spcAft>
                <a:spcPts val="0"/>
              </a:spcAft>
              <a:buClr>
                <a:srgbClr val="B7B7B7"/>
              </a:buClr>
              <a:buSzPts val="1200"/>
              <a:buFont typeface="Montserrat"/>
              <a:buNone/>
              <a:defRPr sz="1200" b="1">
                <a:solidFill>
                  <a:srgbClr val="B7B7B7"/>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00" y="2495550"/>
            <a:ext cx="5185200" cy="2255700"/>
          </a:xfrm>
          <a:prstGeom prst="rect">
            <a:avLst/>
          </a:prstGeom>
          <a:noFill/>
          <a:ln>
            <a:noFill/>
          </a:ln>
        </p:spPr>
        <p:txBody>
          <a:bodyPr spcFirstLastPara="1" wrap="square" lIns="91425" tIns="91425" rIns="91425" bIns="91425" anchor="t" anchorCtr="0"/>
          <a:lstStyle>
            <a:lvl1pPr marL="457200" lvl="0" indent="-330200">
              <a:spcBef>
                <a:spcPts val="600"/>
              </a:spcBef>
              <a:spcAft>
                <a:spcPts val="0"/>
              </a:spcAft>
              <a:buClr>
                <a:srgbClr val="999999"/>
              </a:buClr>
              <a:buSzPts val="1600"/>
              <a:buFont typeface="Karla"/>
              <a:buChar char="▸"/>
              <a:defRPr sz="1600">
                <a:solidFill>
                  <a:srgbClr val="999999"/>
                </a:solidFill>
                <a:latin typeface="Karla"/>
                <a:ea typeface="Karla"/>
                <a:cs typeface="Karla"/>
                <a:sym typeface="Karla"/>
              </a:defRPr>
            </a:lvl1pPr>
            <a:lvl2pPr marL="914400" lvl="1" indent="-330200">
              <a:spcBef>
                <a:spcPts val="0"/>
              </a:spcBef>
              <a:spcAft>
                <a:spcPts val="0"/>
              </a:spcAft>
              <a:buClr>
                <a:srgbClr val="999999"/>
              </a:buClr>
              <a:buSzPts val="1600"/>
              <a:buFont typeface="Karla"/>
              <a:buChar char="▹"/>
              <a:defRPr sz="1600">
                <a:solidFill>
                  <a:srgbClr val="999999"/>
                </a:solidFill>
                <a:latin typeface="Karla"/>
                <a:ea typeface="Karla"/>
                <a:cs typeface="Karla"/>
                <a:sym typeface="Karla"/>
              </a:defRPr>
            </a:lvl2pPr>
            <a:lvl3pPr marL="1371600" lvl="2" indent="-330200">
              <a:spcBef>
                <a:spcPts val="0"/>
              </a:spcBef>
              <a:spcAft>
                <a:spcPts val="0"/>
              </a:spcAft>
              <a:buClr>
                <a:srgbClr val="999999"/>
              </a:buClr>
              <a:buSzPts val="1600"/>
              <a:buFont typeface="Karla"/>
              <a:buChar char="▹"/>
              <a:defRPr sz="1600">
                <a:solidFill>
                  <a:srgbClr val="999999"/>
                </a:solidFill>
                <a:latin typeface="Karla"/>
                <a:ea typeface="Karla"/>
                <a:cs typeface="Karla"/>
                <a:sym typeface="Karla"/>
              </a:defRPr>
            </a:lvl3pPr>
            <a:lvl4pPr marL="1828800" lvl="3" indent="-330200">
              <a:spcBef>
                <a:spcPts val="0"/>
              </a:spcBef>
              <a:spcAft>
                <a:spcPts val="0"/>
              </a:spcAft>
              <a:buClr>
                <a:srgbClr val="999999"/>
              </a:buClr>
              <a:buSzPts val="1600"/>
              <a:buFont typeface="Karla"/>
              <a:buChar char="●"/>
              <a:defRPr sz="1600">
                <a:solidFill>
                  <a:srgbClr val="999999"/>
                </a:solidFill>
                <a:latin typeface="Karla"/>
                <a:ea typeface="Karla"/>
                <a:cs typeface="Karla"/>
                <a:sym typeface="Karla"/>
              </a:defRPr>
            </a:lvl4pPr>
            <a:lvl5pPr marL="2286000" lvl="4" indent="-330200">
              <a:spcBef>
                <a:spcPts val="0"/>
              </a:spcBef>
              <a:spcAft>
                <a:spcPts val="0"/>
              </a:spcAft>
              <a:buClr>
                <a:srgbClr val="999999"/>
              </a:buClr>
              <a:buSzPts val="1600"/>
              <a:buFont typeface="Karla"/>
              <a:buChar char="○"/>
              <a:defRPr sz="1600">
                <a:solidFill>
                  <a:srgbClr val="999999"/>
                </a:solidFill>
                <a:latin typeface="Karla"/>
                <a:ea typeface="Karla"/>
                <a:cs typeface="Karla"/>
                <a:sym typeface="Karla"/>
              </a:defRPr>
            </a:lvl5pPr>
            <a:lvl6pPr marL="2743200" lvl="5" indent="-330200">
              <a:spcBef>
                <a:spcPts val="0"/>
              </a:spcBef>
              <a:spcAft>
                <a:spcPts val="0"/>
              </a:spcAft>
              <a:buClr>
                <a:srgbClr val="999999"/>
              </a:buClr>
              <a:buSzPts val="1600"/>
              <a:buFont typeface="Karla"/>
              <a:buChar char="■"/>
              <a:defRPr sz="1600">
                <a:solidFill>
                  <a:srgbClr val="999999"/>
                </a:solidFill>
                <a:latin typeface="Karla"/>
                <a:ea typeface="Karla"/>
                <a:cs typeface="Karla"/>
                <a:sym typeface="Karla"/>
              </a:defRPr>
            </a:lvl6pPr>
            <a:lvl7pPr marL="3200400" lvl="6" indent="-330200">
              <a:spcBef>
                <a:spcPts val="0"/>
              </a:spcBef>
              <a:spcAft>
                <a:spcPts val="0"/>
              </a:spcAft>
              <a:buClr>
                <a:srgbClr val="999999"/>
              </a:buClr>
              <a:buSzPts val="1600"/>
              <a:buFont typeface="Karla"/>
              <a:buChar char="●"/>
              <a:defRPr sz="1600">
                <a:solidFill>
                  <a:srgbClr val="999999"/>
                </a:solidFill>
                <a:latin typeface="Karla"/>
                <a:ea typeface="Karla"/>
                <a:cs typeface="Karla"/>
                <a:sym typeface="Karla"/>
              </a:defRPr>
            </a:lvl7pPr>
            <a:lvl8pPr marL="3657600" lvl="7" indent="-330200">
              <a:spcBef>
                <a:spcPts val="0"/>
              </a:spcBef>
              <a:spcAft>
                <a:spcPts val="0"/>
              </a:spcAft>
              <a:buClr>
                <a:srgbClr val="999999"/>
              </a:buClr>
              <a:buSzPts val="1600"/>
              <a:buFont typeface="Karla"/>
              <a:buChar char="○"/>
              <a:defRPr sz="1600">
                <a:solidFill>
                  <a:srgbClr val="999999"/>
                </a:solidFill>
                <a:latin typeface="Karla"/>
                <a:ea typeface="Karla"/>
                <a:cs typeface="Karla"/>
                <a:sym typeface="Karla"/>
              </a:defRPr>
            </a:lvl8pPr>
            <a:lvl9pPr marL="4114800" lvl="8" indent="-330200">
              <a:spcBef>
                <a:spcPts val="0"/>
              </a:spcBef>
              <a:spcAft>
                <a:spcPts val="0"/>
              </a:spcAft>
              <a:buClr>
                <a:srgbClr val="999999"/>
              </a:buClr>
              <a:buSzPts val="1600"/>
              <a:buFont typeface="Karla"/>
              <a:buChar char="■"/>
              <a:defRPr sz="1600">
                <a:solidFill>
                  <a:srgbClr val="999999"/>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p:nvPr/>
        </p:nvSpPr>
        <p:spPr>
          <a:xfrm>
            <a:off x="365950" y="243950"/>
            <a:ext cx="8362500" cy="6708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000">
                <a:latin typeface="Georgia"/>
                <a:ea typeface="Georgia"/>
                <a:cs typeface="Georgia"/>
                <a:sym typeface="Georgia"/>
              </a:rPr>
              <a:t>TPM, TEE, SGX Technologies</a:t>
            </a:r>
            <a:endParaRPr sz="3000">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13"/>
        <p:cNvGrpSpPr/>
        <p:nvPr/>
      </p:nvGrpSpPr>
      <p:grpSpPr>
        <a:xfrm>
          <a:off x="0" y="0"/>
          <a:ext cx="0" cy="0"/>
          <a:chOff x="0" y="0"/>
          <a:chExt cx="0" cy="0"/>
        </a:xfrm>
      </p:grpSpPr>
      <p:sp>
        <p:nvSpPr>
          <p:cNvPr id="114" name="Shape 114"/>
          <p:cNvSpPr txBox="1"/>
          <p:nvPr/>
        </p:nvSpPr>
        <p:spPr>
          <a:xfrm>
            <a:off x="58800" y="1716900"/>
            <a:ext cx="9026400" cy="1709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a:solidFill>
                  <a:srgbClr val="434343"/>
                </a:solidFill>
                <a:latin typeface="Georgia"/>
                <a:ea typeface="Georgia"/>
                <a:cs typeface="Georgia"/>
                <a:sym typeface="Georgia"/>
              </a:rPr>
              <a:t>Trusted Execution Environment</a:t>
            </a:r>
            <a:endParaRPr sz="4800">
              <a:solidFill>
                <a:srgbClr val="434343"/>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CD4"/>
        </a:solidFill>
        <a:effectLst/>
      </p:bgPr>
    </p:bg>
    <p:spTree>
      <p:nvGrpSpPr>
        <p:cNvPr id="1" name="Shape 118"/>
        <p:cNvGrpSpPr/>
        <p:nvPr/>
      </p:nvGrpSpPr>
      <p:grpSpPr>
        <a:xfrm>
          <a:off x="0" y="0"/>
          <a:ext cx="0" cy="0"/>
          <a:chOff x="0" y="0"/>
          <a:chExt cx="0" cy="0"/>
        </a:xfrm>
      </p:grpSpPr>
      <p:sp>
        <p:nvSpPr>
          <p:cNvPr id="119" name="Shape 119"/>
          <p:cNvSpPr txBox="1"/>
          <p:nvPr/>
        </p:nvSpPr>
        <p:spPr>
          <a:xfrm>
            <a:off x="766800" y="336150"/>
            <a:ext cx="7610400" cy="44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434343"/>
                </a:solidFill>
                <a:latin typeface="Georgia"/>
                <a:ea typeface="Georgia"/>
                <a:cs typeface="Georgia"/>
                <a:sym typeface="Georgia"/>
              </a:rPr>
              <a:t>Trusted Execution Environment (TEE) device security technology offers a secure operating system that is isolated from the device OS (e.g. Android), making it, and trusted applications residing in it, highly protected from software threats and hacking. </a:t>
            </a:r>
            <a:endParaRPr sz="1800">
              <a:solidFill>
                <a:srgbClr val="434343"/>
              </a:solidFill>
              <a:latin typeface="Georgia"/>
              <a:ea typeface="Georgia"/>
              <a:cs typeface="Georgia"/>
              <a:sym typeface="Georgia"/>
            </a:endParaRPr>
          </a:p>
          <a:p>
            <a:pPr marL="0" lvl="0" indent="0" algn="ctr" rtl="0">
              <a:spcBef>
                <a:spcPts val="0"/>
              </a:spcBef>
              <a:spcAft>
                <a:spcPts val="0"/>
              </a:spcAft>
              <a:buNone/>
            </a:pPr>
            <a:endParaRPr sz="1800">
              <a:solidFill>
                <a:srgbClr val="434343"/>
              </a:solidFill>
              <a:latin typeface="Georgia"/>
              <a:ea typeface="Georgia"/>
              <a:cs typeface="Georgia"/>
              <a:sym typeface="Georgia"/>
            </a:endParaRPr>
          </a:p>
          <a:p>
            <a:pPr marL="0" lvl="0" indent="0" algn="ctr" rtl="0">
              <a:spcBef>
                <a:spcPts val="0"/>
              </a:spcBef>
              <a:spcAft>
                <a:spcPts val="0"/>
              </a:spcAft>
              <a:buNone/>
            </a:pPr>
            <a:endParaRPr sz="1800">
              <a:solidFill>
                <a:srgbClr val="434343"/>
              </a:solidFill>
              <a:latin typeface="Georgia"/>
              <a:ea typeface="Georgia"/>
              <a:cs typeface="Georgia"/>
              <a:sym typeface="Georgia"/>
            </a:endParaRPr>
          </a:p>
          <a:p>
            <a:pPr marL="0" lvl="0" indent="0" algn="ctr" rtl="0">
              <a:spcBef>
                <a:spcPts val="0"/>
              </a:spcBef>
              <a:spcAft>
                <a:spcPts val="0"/>
              </a:spcAft>
              <a:buNone/>
            </a:pPr>
            <a:endParaRPr sz="1800">
              <a:solidFill>
                <a:srgbClr val="434343"/>
              </a:solidFill>
              <a:latin typeface="Georgia"/>
              <a:ea typeface="Georgia"/>
              <a:cs typeface="Georgia"/>
              <a:sym typeface="Georgia"/>
            </a:endParaRPr>
          </a:p>
          <a:p>
            <a:pPr marL="0" lvl="0" indent="0" algn="ctr" rtl="0">
              <a:spcBef>
                <a:spcPts val="0"/>
              </a:spcBef>
              <a:spcAft>
                <a:spcPts val="0"/>
              </a:spcAft>
              <a:buNone/>
            </a:pPr>
            <a:endParaRPr sz="1800">
              <a:solidFill>
                <a:srgbClr val="434343"/>
              </a:solidFill>
              <a:latin typeface="Georgia"/>
              <a:ea typeface="Georgia"/>
              <a:cs typeface="Georgia"/>
              <a:sym typeface="Georgia"/>
            </a:endParaRPr>
          </a:p>
          <a:p>
            <a:pPr marL="0" lvl="0" indent="0" algn="ctr">
              <a:spcBef>
                <a:spcPts val="0"/>
              </a:spcBef>
              <a:spcAft>
                <a:spcPts val="0"/>
              </a:spcAft>
              <a:buNone/>
            </a:pPr>
            <a:r>
              <a:rPr lang="en" sz="1800">
                <a:solidFill>
                  <a:srgbClr val="434343"/>
                </a:solidFill>
                <a:latin typeface="Georgia"/>
                <a:ea typeface="Georgia"/>
                <a:cs typeface="Georgia"/>
                <a:sym typeface="Georgia"/>
              </a:rPr>
              <a:t>Trusted Execution Environment: a safe place for cryptographic operations, storing sensitive data (keys, private data, etc.), and executing sensitive operations all running alongside the main operating system.  This functionality is invisible to the end users but to application developers it is an ideal area for security critical operations. </a:t>
            </a:r>
            <a:endParaRPr sz="1800">
              <a:solidFill>
                <a:srgbClr val="434343"/>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CAF50"/>
        </a:solidFill>
        <a:effectLst/>
      </p:bgPr>
    </p:bg>
    <p:spTree>
      <p:nvGrpSpPr>
        <p:cNvPr id="1" name="Shape 123"/>
        <p:cNvGrpSpPr/>
        <p:nvPr/>
      </p:nvGrpSpPr>
      <p:grpSpPr>
        <a:xfrm>
          <a:off x="0" y="0"/>
          <a:ext cx="0" cy="0"/>
          <a:chOff x="0" y="0"/>
          <a:chExt cx="0" cy="0"/>
        </a:xfrm>
      </p:grpSpPr>
      <p:pic>
        <p:nvPicPr>
          <p:cNvPr id="124" name="Shape 124"/>
          <p:cNvPicPr preferRelativeResize="0"/>
          <p:nvPr/>
        </p:nvPicPr>
        <p:blipFill>
          <a:blip r:embed="rId3">
            <a:alphaModFix/>
          </a:blip>
          <a:stretch>
            <a:fillRect/>
          </a:stretch>
        </p:blipFill>
        <p:spPr>
          <a:xfrm>
            <a:off x="0" y="0"/>
            <a:ext cx="9144000" cy="5172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BC34A"/>
        </a:solidFill>
        <a:effectLst/>
      </p:bgPr>
    </p:bg>
    <p:spTree>
      <p:nvGrpSpPr>
        <p:cNvPr id="1" name="Shape 128"/>
        <p:cNvGrpSpPr/>
        <p:nvPr/>
      </p:nvGrpSpPr>
      <p:grpSpPr>
        <a:xfrm>
          <a:off x="0" y="0"/>
          <a:ext cx="0" cy="0"/>
          <a:chOff x="0" y="0"/>
          <a:chExt cx="0" cy="0"/>
        </a:xfrm>
      </p:grpSpPr>
      <p:sp>
        <p:nvSpPr>
          <p:cNvPr id="129" name="Shape 129"/>
          <p:cNvSpPr txBox="1"/>
          <p:nvPr/>
        </p:nvSpPr>
        <p:spPr>
          <a:xfrm>
            <a:off x="1935900" y="207450"/>
            <a:ext cx="5272200" cy="679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000">
                <a:solidFill>
                  <a:srgbClr val="434343"/>
                </a:solidFill>
                <a:latin typeface="Georgia"/>
                <a:ea typeface="Georgia"/>
                <a:cs typeface="Georgia"/>
                <a:sym typeface="Georgia"/>
              </a:rPr>
              <a:t>Trusted User Interface </a:t>
            </a:r>
            <a:endParaRPr sz="3000">
              <a:solidFill>
                <a:srgbClr val="434343"/>
              </a:solidFill>
              <a:latin typeface="Georgia"/>
              <a:ea typeface="Georgia"/>
              <a:cs typeface="Georgia"/>
              <a:sym typeface="Georgia"/>
            </a:endParaRPr>
          </a:p>
        </p:txBody>
      </p:sp>
      <p:sp>
        <p:nvSpPr>
          <p:cNvPr id="130" name="Shape 130"/>
          <p:cNvSpPr txBox="1"/>
          <p:nvPr/>
        </p:nvSpPr>
        <p:spPr>
          <a:xfrm>
            <a:off x="805650" y="1827750"/>
            <a:ext cx="7532700" cy="148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434343"/>
                </a:solidFill>
                <a:latin typeface="Georgia"/>
                <a:ea typeface="Georgia"/>
                <a:cs typeface="Georgia"/>
                <a:sym typeface="Georgia"/>
              </a:rPr>
              <a:t>The Trusted User Interface feature allows a Trusted Application to interact directly with the user via a common display and touch screen.  It protects the confidentiality and integrity of the information exchanged between a Trusted Application and the user from the Rich OS by use of hardware isolation built in to most modern smartphones.</a:t>
            </a:r>
            <a:endParaRPr sz="1800">
              <a:solidFill>
                <a:srgbClr val="434343"/>
              </a:solidFill>
              <a:latin typeface="Georgia"/>
              <a:ea typeface="Georgia"/>
              <a:cs typeface="Georgia"/>
              <a:sym typeface="Georgi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134"/>
        <p:cNvGrpSpPr/>
        <p:nvPr/>
      </p:nvGrpSpPr>
      <p:grpSpPr>
        <a:xfrm>
          <a:off x="0" y="0"/>
          <a:ext cx="0" cy="0"/>
          <a:chOff x="0" y="0"/>
          <a:chExt cx="0" cy="0"/>
        </a:xfrm>
      </p:grpSpPr>
      <p:sp>
        <p:nvSpPr>
          <p:cNvPr id="135" name="Shape 135"/>
          <p:cNvSpPr txBox="1"/>
          <p:nvPr/>
        </p:nvSpPr>
        <p:spPr>
          <a:xfrm>
            <a:off x="744750" y="1360950"/>
            <a:ext cx="7654500" cy="2421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1100"/>
              </a:spcBef>
              <a:spcAft>
                <a:spcPts val="0"/>
              </a:spcAft>
              <a:buNone/>
            </a:pPr>
            <a:r>
              <a:rPr lang="en" sz="1800">
                <a:solidFill>
                  <a:srgbClr val="434343"/>
                </a:solidFill>
                <a:latin typeface="Georgia"/>
                <a:ea typeface="Georgia"/>
                <a:cs typeface="Georgia"/>
                <a:sym typeface="Georgia"/>
              </a:rPr>
              <a:t>Secure Input: The information entered by the user to a Trusted Application cannot be derived or modified by any software within the Rich OS or by another unauthorized Trusted Application.</a:t>
            </a:r>
            <a:endParaRPr sz="1800">
              <a:solidFill>
                <a:srgbClr val="434343"/>
              </a:solidFill>
              <a:latin typeface="Georgia"/>
              <a:ea typeface="Georgia"/>
              <a:cs typeface="Georgia"/>
              <a:sym typeface="Georgia"/>
            </a:endParaRPr>
          </a:p>
          <a:p>
            <a:pPr marL="0" lvl="0" indent="0" rtl="0">
              <a:lnSpc>
                <a:spcPct val="115000"/>
              </a:lnSpc>
              <a:spcBef>
                <a:spcPts val="1100"/>
              </a:spcBef>
              <a:spcAft>
                <a:spcPts val="0"/>
              </a:spcAft>
              <a:buNone/>
            </a:pPr>
            <a:r>
              <a:rPr lang="en" sz="1800">
                <a:solidFill>
                  <a:srgbClr val="434343"/>
                </a:solidFill>
                <a:latin typeface="Georgia"/>
                <a:ea typeface="Georgia"/>
                <a:cs typeface="Georgia"/>
                <a:sym typeface="Georgia"/>
              </a:rPr>
              <a:t>Secure Display: The information displayed by the Trusted Application cannot be accessed, modified, or obscured by any software within the Rich OS or by another unauthorized Trusted Application.</a:t>
            </a:r>
            <a:endParaRPr sz="1800">
              <a:solidFill>
                <a:srgbClr val="434343"/>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39"/>
        <p:cNvGrpSpPr/>
        <p:nvPr/>
      </p:nvGrpSpPr>
      <p:grpSpPr>
        <a:xfrm>
          <a:off x="0" y="0"/>
          <a:ext cx="0" cy="0"/>
          <a:chOff x="0" y="0"/>
          <a:chExt cx="0" cy="0"/>
        </a:xfrm>
      </p:grpSpPr>
      <p:sp>
        <p:nvSpPr>
          <p:cNvPr id="140" name="Shape 140"/>
          <p:cNvSpPr txBox="1"/>
          <p:nvPr/>
        </p:nvSpPr>
        <p:spPr>
          <a:xfrm>
            <a:off x="1935900" y="583050"/>
            <a:ext cx="5272200" cy="3977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434343"/>
                </a:solidFill>
                <a:highlight>
                  <a:srgbClr val="FFFFFF"/>
                </a:highlight>
                <a:latin typeface="Georgia"/>
                <a:ea typeface="Georgia"/>
                <a:cs typeface="Georgia"/>
                <a:sym typeface="Georgia"/>
              </a:rPr>
              <a:t>BOOMERANG: a class of vulnerabilities that arises due to this semantic separation between the TEE and the untrusted environment. These vulnerabilities permit untrusted user-level applications to read and write any memory location in the untrusted environment, including security-sensitive kernel memory, by leveraging the TEE’s privileged position to perform the operations on its behalf. BOOMERANG can be used to steal sensitive data from other applications, bypass security checks, or even gain full control of the untrusted OS. 2017 year. </a:t>
            </a:r>
            <a:endParaRPr sz="1800">
              <a:solidFill>
                <a:srgbClr val="434343"/>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144"/>
        <p:cNvGrpSpPr/>
        <p:nvPr/>
      </p:nvGrpSpPr>
      <p:grpSpPr>
        <a:xfrm>
          <a:off x="0" y="0"/>
          <a:ext cx="0" cy="0"/>
          <a:chOff x="0" y="0"/>
          <a:chExt cx="0" cy="0"/>
        </a:xfrm>
      </p:grpSpPr>
      <p:pic>
        <p:nvPicPr>
          <p:cNvPr id="145" name="Shape 145"/>
          <p:cNvPicPr preferRelativeResize="0"/>
          <p:nvPr/>
        </p:nvPicPr>
        <p:blipFill>
          <a:blip r:embed="rId3">
            <a:alphaModFix/>
          </a:blip>
          <a:stretch>
            <a:fillRect/>
          </a:stretch>
        </p:blipFill>
        <p:spPr>
          <a:xfrm>
            <a:off x="0" y="-35775"/>
            <a:ext cx="9158300" cy="5215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C78D8"/>
        </a:solidFill>
        <a:effectLst/>
      </p:bgPr>
    </p:bg>
    <p:spTree>
      <p:nvGrpSpPr>
        <p:cNvPr id="1"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0" y="0"/>
            <a:ext cx="9144001" cy="51435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69"/>
        <p:cNvGrpSpPr/>
        <p:nvPr/>
      </p:nvGrpSpPr>
      <p:grpSpPr>
        <a:xfrm>
          <a:off x="0" y="0"/>
          <a:ext cx="0" cy="0"/>
          <a:chOff x="0" y="0"/>
          <a:chExt cx="0" cy="0"/>
        </a:xfrm>
      </p:grpSpPr>
      <p:sp>
        <p:nvSpPr>
          <p:cNvPr id="70" name="Shape 70"/>
          <p:cNvSpPr txBox="1"/>
          <p:nvPr/>
        </p:nvSpPr>
        <p:spPr>
          <a:xfrm>
            <a:off x="468000" y="2030250"/>
            <a:ext cx="8208000" cy="10830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a:solidFill>
                  <a:srgbClr val="434343"/>
                </a:solidFill>
                <a:latin typeface="Georgia"/>
                <a:ea typeface="Georgia"/>
                <a:cs typeface="Georgia"/>
                <a:sym typeface="Georgia"/>
              </a:rPr>
              <a:t>Trusted Platform Module</a:t>
            </a:r>
            <a:endParaRPr sz="4800">
              <a:solidFill>
                <a:srgbClr val="434343"/>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0" y="1902900"/>
            <a:ext cx="9144000" cy="1337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4800">
                <a:solidFill>
                  <a:srgbClr val="434343"/>
                </a:solidFill>
                <a:latin typeface="Georgia"/>
                <a:ea typeface="Georgia"/>
                <a:cs typeface="Georgia"/>
                <a:sym typeface="Georgia"/>
              </a:rPr>
              <a:t>Intel SGX(Software Guard Extensions) </a:t>
            </a:r>
            <a:endParaRPr sz="4800">
              <a:solidFill>
                <a:srgbClr val="434343"/>
              </a:solidFill>
              <a:latin typeface="Georgia"/>
              <a:ea typeface="Georgia"/>
              <a:cs typeface="Georgia"/>
              <a:sym typeface="Georg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455100" y="1173150"/>
            <a:ext cx="8233800" cy="2797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a:solidFill>
                  <a:srgbClr val="434343"/>
                </a:solidFill>
                <a:latin typeface="Georgia"/>
                <a:ea typeface="Georgia"/>
                <a:cs typeface="Georgia"/>
                <a:sym typeface="Georgia"/>
              </a:rPr>
              <a:t>This Intel technology is for application developers who are seeking to protect select code and data from disclosure or modification. Intel® SGX makes such protections possible through the use of enclaves, which are protected areas of execution in memory. Application code can be put into an enclave by special instructions and software made available to developers via the Intel SGX SDK. The SDK is a collection of APIs, libraries, documentation, sample source code, and tools that allows software developers to create and debug applications enabled for Intel SGX in C and C++.</a:t>
            </a:r>
            <a:endParaRPr sz="1800">
              <a:solidFill>
                <a:srgbClr val="434343"/>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598050" y="252150"/>
            <a:ext cx="7947900" cy="4639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a:solidFill>
                  <a:srgbClr val="434343"/>
                </a:solidFill>
                <a:latin typeface="Georgia"/>
                <a:ea typeface="Georgia"/>
                <a:cs typeface="Georgia"/>
                <a:sym typeface="Georgia"/>
              </a:rPr>
              <a:t>Intel SGX offers the following protections from known hardware and software attacks:</a:t>
            </a:r>
            <a:endParaRPr>
              <a:solidFill>
                <a:srgbClr val="434343"/>
              </a:solidFill>
              <a:latin typeface="Georgia"/>
              <a:ea typeface="Georgia"/>
              <a:cs typeface="Georgia"/>
              <a:sym typeface="Georgia"/>
            </a:endParaRPr>
          </a:p>
          <a:p>
            <a:pPr marL="457200" marR="381000" lvl="0" indent="-317500" rtl="0">
              <a:lnSpc>
                <a:spcPct val="115000"/>
              </a:lnSpc>
              <a:spcBef>
                <a:spcPts val="1500"/>
              </a:spcBef>
              <a:spcAft>
                <a:spcPts val="0"/>
              </a:spcAft>
              <a:buClr>
                <a:srgbClr val="434343"/>
              </a:buClr>
              <a:buSzPts val="1400"/>
              <a:buFont typeface="Georgia"/>
              <a:buChar char="●"/>
            </a:pPr>
            <a:r>
              <a:rPr lang="en">
                <a:solidFill>
                  <a:srgbClr val="434343"/>
                </a:solidFill>
                <a:latin typeface="Georgia"/>
                <a:ea typeface="Georgia"/>
                <a:cs typeface="Georgia"/>
                <a:sym typeface="Georgia"/>
              </a:rPr>
              <a:t>Enclave memory cannot be read or written from outside the enclave regardless of the current privilege level and CPU mode.</a:t>
            </a:r>
            <a:endParaRPr>
              <a:solidFill>
                <a:srgbClr val="434343"/>
              </a:solidFill>
              <a:latin typeface="Georgia"/>
              <a:ea typeface="Georgia"/>
              <a:cs typeface="Georgia"/>
              <a:sym typeface="Georgia"/>
            </a:endParaRPr>
          </a:p>
          <a:p>
            <a:pPr marL="457200" marR="381000" lvl="0" indent="-317500" rtl="0">
              <a:lnSpc>
                <a:spcPct val="115000"/>
              </a:lnSpc>
              <a:spcBef>
                <a:spcPts val="0"/>
              </a:spcBef>
              <a:spcAft>
                <a:spcPts val="0"/>
              </a:spcAft>
              <a:buClr>
                <a:srgbClr val="434343"/>
              </a:buClr>
              <a:buSzPts val="1400"/>
              <a:buFont typeface="Georgia"/>
              <a:buChar char="●"/>
            </a:pPr>
            <a:r>
              <a:rPr lang="en">
                <a:solidFill>
                  <a:srgbClr val="434343"/>
                </a:solidFill>
                <a:latin typeface="Georgia"/>
                <a:ea typeface="Georgia"/>
                <a:cs typeface="Georgia"/>
                <a:sym typeface="Georgia"/>
              </a:rPr>
              <a:t>Production enclaves cannot be debugged by software or hardware debuggers. (An enclave can be created with a debug attribute that allows a special debugger—the Intel SGX debugger—to view its content like a standard debugger. This is intended to aid the software development cycle.)</a:t>
            </a:r>
            <a:endParaRPr>
              <a:solidFill>
                <a:srgbClr val="434343"/>
              </a:solidFill>
              <a:latin typeface="Georgia"/>
              <a:ea typeface="Georgia"/>
              <a:cs typeface="Georgia"/>
              <a:sym typeface="Georgia"/>
            </a:endParaRPr>
          </a:p>
          <a:p>
            <a:pPr marL="457200" marR="381000" lvl="0" indent="-317500" rtl="0">
              <a:lnSpc>
                <a:spcPct val="115000"/>
              </a:lnSpc>
              <a:spcBef>
                <a:spcPts val="0"/>
              </a:spcBef>
              <a:spcAft>
                <a:spcPts val="0"/>
              </a:spcAft>
              <a:buClr>
                <a:srgbClr val="434343"/>
              </a:buClr>
              <a:buSzPts val="1400"/>
              <a:buFont typeface="Georgia"/>
              <a:buChar char="●"/>
            </a:pPr>
            <a:r>
              <a:rPr lang="en">
                <a:solidFill>
                  <a:srgbClr val="434343"/>
                </a:solidFill>
                <a:latin typeface="Georgia"/>
                <a:ea typeface="Georgia"/>
                <a:cs typeface="Georgia"/>
                <a:sym typeface="Georgia"/>
              </a:rPr>
              <a:t>The enclave environment cannot be entered through classic function calls, jumps, register manipulation, or stack manipulation. The only way to call an enclave function is through a new instruction that performs several protection checks.</a:t>
            </a:r>
            <a:endParaRPr>
              <a:solidFill>
                <a:srgbClr val="434343"/>
              </a:solidFill>
              <a:latin typeface="Georgia"/>
              <a:ea typeface="Georgia"/>
              <a:cs typeface="Georgia"/>
              <a:sym typeface="Georgia"/>
            </a:endParaRPr>
          </a:p>
          <a:p>
            <a:pPr marL="457200" marR="381000" lvl="0" indent="-317500" rtl="0">
              <a:lnSpc>
                <a:spcPct val="115000"/>
              </a:lnSpc>
              <a:spcBef>
                <a:spcPts val="0"/>
              </a:spcBef>
              <a:spcAft>
                <a:spcPts val="0"/>
              </a:spcAft>
              <a:buClr>
                <a:srgbClr val="434343"/>
              </a:buClr>
              <a:buSzPts val="1400"/>
              <a:buFont typeface="Georgia"/>
              <a:buChar char="●"/>
            </a:pPr>
            <a:r>
              <a:rPr lang="en">
                <a:solidFill>
                  <a:srgbClr val="434343"/>
                </a:solidFill>
                <a:latin typeface="Georgia"/>
                <a:ea typeface="Georgia"/>
                <a:cs typeface="Georgia"/>
                <a:sym typeface="Georgia"/>
              </a:rPr>
              <a:t>Enclave memory is encrypted using industry-standard encryption algorithms with replay protection. Tapping the memory or connecting the DRAM modules to another system will yield only encrypted data.</a:t>
            </a:r>
            <a:endParaRPr>
              <a:solidFill>
                <a:srgbClr val="434343"/>
              </a:solidFill>
              <a:latin typeface="Georgia"/>
              <a:ea typeface="Georgia"/>
              <a:cs typeface="Georgia"/>
              <a:sym typeface="Georgia"/>
            </a:endParaRPr>
          </a:p>
          <a:p>
            <a:pPr marL="457200" marR="381000" lvl="0" indent="-317500" rtl="0">
              <a:lnSpc>
                <a:spcPct val="115000"/>
              </a:lnSpc>
              <a:spcBef>
                <a:spcPts val="0"/>
              </a:spcBef>
              <a:spcAft>
                <a:spcPts val="0"/>
              </a:spcAft>
              <a:buClr>
                <a:srgbClr val="434343"/>
              </a:buClr>
              <a:buSzPts val="1400"/>
              <a:buFont typeface="Georgia"/>
              <a:buChar char="●"/>
            </a:pPr>
            <a:r>
              <a:rPr lang="en">
                <a:solidFill>
                  <a:srgbClr val="434343"/>
                </a:solidFill>
                <a:latin typeface="Georgia"/>
                <a:ea typeface="Georgia"/>
                <a:cs typeface="Georgia"/>
                <a:sym typeface="Georgia"/>
              </a:rPr>
              <a:t>The memory encryption key randomly changes every power cycle (for example, at boot time, and when resuming from sleep and hibernation states). The key is stored within the CPU and is not accessible.</a:t>
            </a:r>
            <a:endParaRPr>
              <a:solidFill>
                <a:srgbClr val="434343"/>
              </a:solidFill>
              <a:latin typeface="Georgia"/>
              <a:ea typeface="Georgia"/>
              <a:cs typeface="Georgia"/>
              <a:sym typeface="Georgia"/>
            </a:endParaRPr>
          </a:p>
          <a:p>
            <a:pPr marL="457200" marR="381000" lvl="0" indent="-317500" rtl="0">
              <a:lnSpc>
                <a:spcPct val="115000"/>
              </a:lnSpc>
              <a:spcBef>
                <a:spcPts val="0"/>
              </a:spcBef>
              <a:spcAft>
                <a:spcPts val="0"/>
              </a:spcAft>
              <a:buClr>
                <a:srgbClr val="434343"/>
              </a:buClr>
              <a:buSzPts val="1400"/>
              <a:buFont typeface="Georgia"/>
              <a:buChar char="●"/>
            </a:pPr>
            <a:r>
              <a:rPr lang="en">
                <a:solidFill>
                  <a:srgbClr val="434343"/>
                </a:solidFill>
                <a:latin typeface="Georgia"/>
                <a:ea typeface="Georgia"/>
                <a:cs typeface="Georgia"/>
                <a:sym typeface="Georgia"/>
              </a:rPr>
              <a:t>Data isolated within enclaves can only be accessed by code that shares the enclave.</a:t>
            </a:r>
            <a:endParaRPr>
              <a:solidFill>
                <a:srgbClr val="434343"/>
              </a:solidFill>
              <a:latin typeface="Georgia"/>
              <a:ea typeface="Georgia"/>
              <a:cs typeface="Georgia"/>
              <a:sym typeface="Georgia"/>
            </a:endParaRPr>
          </a:p>
          <a:p>
            <a:pPr marL="0" lvl="0" indent="0">
              <a:spcBef>
                <a:spcPts val="2300"/>
              </a:spcBef>
              <a:spcAft>
                <a:spcPts val="0"/>
              </a:spcAft>
              <a:buNone/>
            </a:pPr>
            <a:endParaRPr>
              <a:solidFill>
                <a:srgbClr val="434343"/>
              </a:solidFill>
              <a:latin typeface="Georgia"/>
              <a:ea typeface="Georgia"/>
              <a:cs typeface="Georgia"/>
              <a:sym typeface="Georg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358500" y="811950"/>
            <a:ext cx="8427000" cy="3519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solidFill>
                  <a:srgbClr val="434343"/>
                </a:solidFill>
                <a:latin typeface="Georgia"/>
                <a:ea typeface="Georgia"/>
                <a:cs typeface="Georgia"/>
                <a:sym typeface="Georgia"/>
              </a:rPr>
              <a:t>Application design with Intel SGX requires that the application be divided into two components (see Figure 3):</a:t>
            </a:r>
            <a:endParaRPr sz="1800">
              <a:solidFill>
                <a:srgbClr val="434343"/>
              </a:solidFill>
              <a:latin typeface="Georgia"/>
              <a:ea typeface="Georgia"/>
              <a:cs typeface="Georgia"/>
              <a:sym typeface="Georgia"/>
            </a:endParaRPr>
          </a:p>
          <a:p>
            <a:pPr marL="457200" marR="381000" lvl="0" indent="-342900" rtl="0">
              <a:lnSpc>
                <a:spcPct val="115000"/>
              </a:lnSpc>
              <a:spcBef>
                <a:spcPts val="1500"/>
              </a:spcBef>
              <a:spcAft>
                <a:spcPts val="0"/>
              </a:spcAft>
              <a:buClr>
                <a:srgbClr val="434343"/>
              </a:buClr>
              <a:buSzPts val="1800"/>
              <a:buChar char="●"/>
            </a:pPr>
            <a:r>
              <a:rPr lang="en" sz="1800" b="1">
                <a:solidFill>
                  <a:srgbClr val="434343"/>
                </a:solidFill>
                <a:latin typeface="Georgia"/>
                <a:ea typeface="Georgia"/>
                <a:cs typeface="Georgia"/>
                <a:sym typeface="Georgia"/>
              </a:rPr>
              <a:t>Trusted component.</a:t>
            </a:r>
            <a:r>
              <a:rPr lang="en" sz="1800">
                <a:solidFill>
                  <a:srgbClr val="434343"/>
                </a:solidFill>
                <a:latin typeface="Georgia"/>
                <a:ea typeface="Georgia"/>
                <a:cs typeface="Georgia"/>
                <a:sym typeface="Georgia"/>
              </a:rPr>
              <a:t> This is the enclave. The code that resides in the trusted code is the code that accesses an application’s secrets. An application can have more than one trusted component/enclave.</a:t>
            </a:r>
            <a:endParaRPr sz="1800">
              <a:solidFill>
                <a:srgbClr val="434343"/>
              </a:solidFill>
              <a:latin typeface="Georgia"/>
              <a:ea typeface="Georgia"/>
              <a:cs typeface="Georgia"/>
              <a:sym typeface="Georgia"/>
            </a:endParaRPr>
          </a:p>
          <a:p>
            <a:pPr marL="457200" marR="381000" lvl="0" indent="-342900" rtl="0">
              <a:lnSpc>
                <a:spcPct val="115000"/>
              </a:lnSpc>
              <a:spcBef>
                <a:spcPts val="0"/>
              </a:spcBef>
              <a:spcAft>
                <a:spcPts val="0"/>
              </a:spcAft>
              <a:buClr>
                <a:srgbClr val="434343"/>
              </a:buClr>
              <a:buSzPts val="1800"/>
              <a:buChar char="●"/>
            </a:pPr>
            <a:r>
              <a:rPr lang="en" sz="1800" b="1">
                <a:solidFill>
                  <a:srgbClr val="434343"/>
                </a:solidFill>
                <a:latin typeface="Georgia"/>
                <a:ea typeface="Georgia"/>
                <a:cs typeface="Georgia"/>
                <a:sym typeface="Georgia"/>
              </a:rPr>
              <a:t>Untrusted component.</a:t>
            </a:r>
            <a:r>
              <a:rPr lang="en" sz="1800">
                <a:solidFill>
                  <a:srgbClr val="434343"/>
                </a:solidFill>
                <a:latin typeface="Georgia"/>
                <a:ea typeface="Georgia"/>
                <a:cs typeface="Georgia"/>
                <a:sym typeface="Georgia"/>
              </a:rPr>
              <a:t> This is the rest of the application and any of its modules. It is important to note that, from the standpoint of an enclave, the OS and the VMM are considered untrusted components.</a:t>
            </a:r>
            <a:endParaRPr sz="1800">
              <a:solidFill>
                <a:srgbClr val="434343"/>
              </a:solidFill>
              <a:latin typeface="Georgia"/>
              <a:ea typeface="Georgia"/>
              <a:cs typeface="Georgia"/>
              <a:sym typeface="Georgia"/>
            </a:endParaRPr>
          </a:p>
          <a:p>
            <a:pPr marL="0" lvl="0" indent="0">
              <a:spcBef>
                <a:spcPts val="2300"/>
              </a:spcBef>
              <a:spcAft>
                <a:spcPts val="0"/>
              </a:spcAft>
              <a:buNone/>
            </a:pPr>
            <a:endParaRPr sz="1800">
              <a:solidFill>
                <a:srgbClr val="434343"/>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1034550" y="747575"/>
            <a:ext cx="7074900" cy="2589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solidFill>
                  <a:srgbClr val="434343"/>
                </a:solidFill>
                <a:latin typeface="Georgia"/>
                <a:ea typeface="Georgia"/>
                <a:cs typeface="Georgia"/>
                <a:sym typeface="Georgia"/>
              </a:rPr>
              <a:t>In the Intel SGX architecture, attestation refers to the process of demonstrating that a specific enclave was established on a platform. There are two attestation mechanisms:</a:t>
            </a:r>
            <a:endParaRPr sz="1800">
              <a:solidFill>
                <a:srgbClr val="434343"/>
              </a:solidFill>
              <a:latin typeface="Georgia"/>
              <a:ea typeface="Georgia"/>
              <a:cs typeface="Georgia"/>
              <a:sym typeface="Georgia"/>
            </a:endParaRPr>
          </a:p>
          <a:p>
            <a:pPr marL="457200" marR="381000" lvl="0" indent="-342900" rtl="0">
              <a:lnSpc>
                <a:spcPct val="115000"/>
              </a:lnSpc>
              <a:spcBef>
                <a:spcPts val="1500"/>
              </a:spcBef>
              <a:spcAft>
                <a:spcPts val="0"/>
              </a:spcAft>
              <a:buClr>
                <a:srgbClr val="434343"/>
              </a:buClr>
              <a:buSzPts val="1800"/>
              <a:buChar char="●"/>
            </a:pPr>
            <a:r>
              <a:rPr lang="en" sz="1800" b="1">
                <a:solidFill>
                  <a:srgbClr val="434343"/>
                </a:solidFill>
                <a:latin typeface="Georgia"/>
                <a:ea typeface="Georgia"/>
                <a:cs typeface="Georgia"/>
                <a:sym typeface="Georgia"/>
              </a:rPr>
              <a:t>Local attestation </a:t>
            </a:r>
            <a:r>
              <a:rPr lang="en" sz="1800">
                <a:solidFill>
                  <a:srgbClr val="434343"/>
                </a:solidFill>
                <a:latin typeface="Georgia"/>
                <a:ea typeface="Georgia"/>
                <a:cs typeface="Georgia"/>
                <a:sym typeface="Georgia"/>
              </a:rPr>
              <a:t>occurs when two enclaves on the same platform authenticate to each other.</a:t>
            </a:r>
            <a:endParaRPr sz="1800">
              <a:solidFill>
                <a:srgbClr val="434343"/>
              </a:solidFill>
              <a:latin typeface="Georgia"/>
              <a:ea typeface="Georgia"/>
              <a:cs typeface="Georgia"/>
              <a:sym typeface="Georgia"/>
            </a:endParaRPr>
          </a:p>
          <a:p>
            <a:pPr marL="457200" marR="381000" lvl="0" indent="-342900" rtl="0">
              <a:lnSpc>
                <a:spcPct val="115000"/>
              </a:lnSpc>
              <a:spcBef>
                <a:spcPts val="0"/>
              </a:spcBef>
              <a:spcAft>
                <a:spcPts val="0"/>
              </a:spcAft>
              <a:buClr>
                <a:srgbClr val="434343"/>
              </a:buClr>
              <a:buSzPts val="1800"/>
              <a:buChar char="●"/>
            </a:pPr>
            <a:r>
              <a:rPr lang="en" sz="1800" b="1">
                <a:solidFill>
                  <a:srgbClr val="434343"/>
                </a:solidFill>
                <a:latin typeface="Georgia"/>
                <a:ea typeface="Georgia"/>
                <a:cs typeface="Georgia"/>
                <a:sym typeface="Georgia"/>
              </a:rPr>
              <a:t>Remote attestation </a:t>
            </a:r>
            <a:r>
              <a:rPr lang="en" sz="1800">
                <a:solidFill>
                  <a:srgbClr val="434343"/>
                </a:solidFill>
                <a:latin typeface="Georgia"/>
                <a:ea typeface="Georgia"/>
                <a:cs typeface="Georgia"/>
                <a:sym typeface="Georgia"/>
              </a:rPr>
              <a:t>occurs when an enclave gains the trust of a remote provider.</a:t>
            </a:r>
            <a:endParaRPr sz="1800">
              <a:solidFill>
                <a:srgbClr val="434343"/>
              </a:solidFill>
              <a:latin typeface="Georgia"/>
              <a:ea typeface="Georgia"/>
              <a:cs typeface="Georgia"/>
              <a:sym typeface="Georgia"/>
            </a:endParaRPr>
          </a:p>
          <a:p>
            <a:pPr marL="0" lvl="0" indent="0">
              <a:spcBef>
                <a:spcPts val="2300"/>
              </a:spcBef>
              <a:spcAft>
                <a:spcPts val="0"/>
              </a:spcAft>
              <a:buNone/>
            </a:pPr>
            <a:endParaRPr sz="1800">
              <a:solidFill>
                <a:srgbClr val="434343"/>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081050" y="57150"/>
            <a:ext cx="6981900" cy="5029200"/>
          </a:xfrm>
          <a:prstGeom prst="rect">
            <a:avLst/>
          </a:prstGeom>
          <a:noFill/>
          <a:ln>
            <a:noFill/>
          </a:ln>
        </p:spPr>
        <p:txBody>
          <a:bodyPr spcFirstLastPara="1" wrap="square" lIns="91425" tIns="91425" rIns="91425" bIns="91425" anchor="t" anchorCtr="0">
            <a:noAutofit/>
          </a:bodyPr>
          <a:lstStyle/>
          <a:p>
            <a:pPr marL="0" lvl="0" indent="0" rtl="0">
              <a:lnSpc>
                <a:spcPct val="126923"/>
              </a:lnSpc>
              <a:spcBef>
                <a:spcPts val="0"/>
              </a:spcBef>
              <a:spcAft>
                <a:spcPts val="0"/>
              </a:spcAft>
              <a:buClr>
                <a:schemeClr val="dk1"/>
              </a:buClr>
              <a:buSzPts val="1100"/>
              <a:buFont typeface="Arial"/>
              <a:buNone/>
            </a:pPr>
            <a:r>
              <a:rPr lang="en" sz="1800" b="1">
                <a:solidFill>
                  <a:srgbClr val="434343"/>
                </a:solidFill>
                <a:latin typeface="Georgia"/>
                <a:ea typeface="Georgia"/>
                <a:cs typeface="Georgia"/>
                <a:sym typeface="Georgia"/>
              </a:rPr>
              <a:t>Local Attestation</a:t>
            </a:r>
            <a:endParaRPr sz="1800" b="1">
              <a:solidFill>
                <a:srgbClr val="434343"/>
              </a:solidFill>
              <a:latin typeface="Georgia"/>
              <a:ea typeface="Georgia"/>
              <a:cs typeface="Georgia"/>
              <a:sym typeface="Georgia"/>
            </a:endParaRPr>
          </a:p>
          <a:p>
            <a:pPr marL="0" lvl="0" indent="0" rtl="0">
              <a:lnSpc>
                <a:spcPct val="115000"/>
              </a:lnSpc>
              <a:spcBef>
                <a:spcPts val="1500"/>
              </a:spcBef>
              <a:spcAft>
                <a:spcPts val="0"/>
              </a:spcAft>
              <a:buClr>
                <a:schemeClr val="dk1"/>
              </a:buClr>
              <a:buSzPts val="1100"/>
              <a:buFont typeface="Arial"/>
              <a:buNone/>
            </a:pPr>
            <a:r>
              <a:rPr lang="en" sz="1800">
                <a:solidFill>
                  <a:srgbClr val="434343"/>
                </a:solidFill>
                <a:latin typeface="Georgia"/>
                <a:ea typeface="Georgia"/>
                <a:cs typeface="Georgia"/>
                <a:sym typeface="Georgia"/>
              </a:rPr>
              <a:t>Local attestation is useful when applications have more than one enclave that need to work together to accomplish a task or when two separate applications must communicate data between enclaves. Each enclave must verify the other in order to confirm that they are both trustworthy. Once that is done, they establish a protected session and use an ECDH Key Exchange to share a session key. That session key can be used to encrypt the data that must be shared between the two enclaves.</a:t>
            </a:r>
            <a:endParaRPr sz="1800">
              <a:solidFill>
                <a:srgbClr val="434343"/>
              </a:solidFill>
              <a:latin typeface="Georgia"/>
              <a:ea typeface="Georgia"/>
              <a:cs typeface="Georgia"/>
              <a:sym typeface="Georgia"/>
            </a:endParaRPr>
          </a:p>
          <a:p>
            <a:pPr marL="0" lvl="0" indent="0" rtl="0">
              <a:lnSpc>
                <a:spcPct val="115000"/>
              </a:lnSpc>
              <a:spcBef>
                <a:spcPts val="1500"/>
              </a:spcBef>
              <a:spcAft>
                <a:spcPts val="0"/>
              </a:spcAft>
              <a:buClr>
                <a:schemeClr val="dk1"/>
              </a:buClr>
              <a:buSzPts val="1100"/>
              <a:buFont typeface="Arial"/>
              <a:buNone/>
            </a:pPr>
            <a:r>
              <a:rPr lang="en" sz="1800">
                <a:solidFill>
                  <a:srgbClr val="434343"/>
                </a:solidFill>
                <a:latin typeface="Georgia"/>
                <a:ea typeface="Georgia"/>
                <a:cs typeface="Georgia"/>
                <a:sym typeface="Georgia"/>
              </a:rPr>
              <a:t>Because one enclave cannot access another enclave’s protected memory space, even when running under the same application, all pointers must be dereferenced to their values and copied, and the complete data set must be marshaled from one enclave to the other.</a:t>
            </a:r>
            <a:endParaRPr sz="1800">
              <a:solidFill>
                <a:srgbClr val="434343"/>
              </a:solidFill>
              <a:latin typeface="Georgia"/>
              <a:ea typeface="Georgia"/>
              <a:cs typeface="Georgia"/>
              <a:sym typeface="Georgia"/>
            </a:endParaRPr>
          </a:p>
          <a:p>
            <a:pPr marL="0" lvl="0" indent="0">
              <a:spcBef>
                <a:spcPts val="1500"/>
              </a:spcBef>
              <a:spcAft>
                <a:spcPts val="0"/>
              </a:spcAft>
              <a:buNone/>
            </a:pPr>
            <a:endParaRPr sz="1800">
              <a:solidFill>
                <a:srgbClr val="434343"/>
              </a:solidFill>
              <a:latin typeface="Georgia"/>
              <a:ea typeface="Georgia"/>
              <a:cs typeface="Georgia"/>
              <a:sym typeface="Georg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p:nvPr/>
        </p:nvSpPr>
        <p:spPr>
          <a:xfrm>
            <a:off x="1181100" y="146700"/>
            <a:ext cx="6781800" cy="4850100"/>
          </a:xfrm>
          <a:prstGeom prst="rect">
            <a:avLst/>
          </a:prstGeom>
          <a:noFill/>
          <a:ln>
            <a:noFill/>
          </a:ln>
        </p:spPr>
        <p:txBody>
          <a:bodyPr spcFirstLastPara="1" wrap="square" lIns="91425" tIns="91425" rIns="91425" bIns="91425" anchor="t" anchorCtr="0">
            <a:noAutofit/>
          </a:bodyPr>
          <a:lstStyle/>
          <a:p>
            <a:pPr marL="0" lvl="0" indent="0" rtl="0">
              <a:lnSpc>
                <a:spcPct val="126923"/>
              </a:lnSpc>
              <a:spcBef>
                <a:spcPts val="0"/>
              </a:spcBef>
              <a:spcAft>
                <a:spcPts val="0"/>
              </a:spcAft>
              <a:buClr>
                <a:schemeClr val="dk1"/>
              </a:buClr>
              <a:buSzPts val="1100"/>
              <a:buFont typeface="Arial"/>
              <a:buNone/>
            </a:pPr>
            <a:r>
              <a:rPr lang="en" sz="1800" b="1">
                <a:solidFill>
                  <a:srgbClr val="434343"/>
                </a:solidFill>
                <a:latin typeface="Georgia"/>
                <a:ea typeface="Georgia"/>
                <a:cs typeface="Georgia"/>
                <a:sym typeface="Georgia"/>
              </a:rPr>
              <a:t>Remote Attestation</a:t>
            </a:r>
            <a:endParaRPr sz="1800" b="1">
              <a:solidFill>
                <a:srgbClr val="434343"/>
              </a:solidFill>
              <a:latin typeface="Georgia"/>
              <a:ea typeface="Georgia"/>
              <a:cs typeface="Georgia"/>
              <a:sym typeface="Georgia"/>
            </a:endParaRPr>
          </a:p>
          <a:p>
            <a:pPr marL="0" lvl="0" indent="0" rtl="0">
              <a:lnSpc>
                <a:spcPct val="115000"/>
              </a:lnSpc>
              <a:spcBef>
                <a:spcPts val="1500"/>
              </a:spcBef>
              <a:spcAft>
                <a:spcPts val="0"/>
              </a:spcAft>
              <a:buClr>
                <a:schemeClr val="dk1"/>
              </a:buClr>
              <a:buSzPts val="1100"/>
              <a:buFont typeface="Arial"/>
              <a:buNone/>
            </a:pPr>
            <a:r>
              <a:rPr lang="en" sz="1800">
                <a:solidFill>
                  <a:srgbClr val="434343"/>
                </a:solidFill>
                <a:latin typeface="Georgia"/>
                <a:ea typeface="Georgia"/>
                <a:cs typeface="Georgia"/>
                <a:sym typeface="Georgia"/>
              </a:rPr>
              <a:t>With remote attestation, a combination of Intel SGX software and platform hardware is used to generate a quote that is sent to a third-party server to establish trust. The software includes the application’s enclave, and the Quoting Enclave (QE) and Provisioning Enclave (PvE), both of which are provided by Intel. The attestation hardware is the Intel SGX-enabled CPU. A digest of the software information is combined with a platform-unique asymmetric key from the hardware to generate the quote, which is sent to a remote server over an authenticated channel. If the remote server determines that the enclave was properly instantiated and is running on a genuine Intel SGX-capable processor, it can now trust the enclave and choose to provision secrets to it over the authenticated channel.</a:t>
            </a:r>
            <a:endParaRPr sz="1800">
              <a:solidFill>
                <a:srgbClr val="434343"/>
              </a:solidFill>
              <a:latin typeface="Georgia"/>
              <a:ea typeface="Georgia"/>
              <a:cs typeface="Georgia"/>
              <a:sym typeface="Georgia"/>
            </a:endParaRPr>
          </a:p>
          <a:p>
            <a:pPr marL="0" lvl="0" indent="0">
              <a:spcBef>
                <a:spcPts val="1500"/>
              </a:spcBef>
              <a:spcAft>
                <a:spcPts val="0"/>
              </a:spcAft>
              <a:buNone/>
            </a:pPr>
            <a:endParaRPr sz="1800">
              <a:solidFill>
                <a:srgbClr val="434343"/>
              </a:solidFill>
              <a:latin typeface="Georgia"/>
              <a:ea typeface="Georgia"/>
              <a:cs typeface="Georgia"/>
              <a:sym typeface="Georg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209"/>
        <p:cNvGrpSpPr/>
        <p:nvPr/>
      </p:nvGrpSpPr>
      <p:grpSpPr>
        <a:xfrm>
          <a:off x="0" y="0"/>
          <a:ext cx="0" cy="0"/>
          <a:chOff x="0" y="0"/>
          <a:chExt cx="0" cy="0"/>
        </a:xfrm>
      </p:grpSpPr>
      <p:sp>
        <p:nvSpPr>
          <p:cNvPr id="210" name="Shape 210"/>
          <p:cNvSpPr txBox="1"/>
          <p:nvPr/>
        </p:nvSpPr>
        <p:spPr>
          <a:xfrm>
            <a:off x="1165600" y="393050"/>
            <a:ext cx="5672100" cy="2697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https://rd.springer.com/chapter/10.1007/978-1-4302-6584-9_3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74"/>
        <p:cNvGrpSpPr/>
        <p:nvPr/>
      </p:nvGrpSpPr>
      <p:grpSpPr>
        <a:xfrm>
          <a:off x="0" y="0"/>
          <a:ext cx="0" cy="0"/>
          <a:chOff x="0" y="0"/>
          <a:chExt cx="0" cy="0"/>
        </a:xfrm>
      </p:grpSpPr>
      <p:sp>
        <p:nvSpPr>
          <p:cNvPr id="75" name="Shape 75"/>
          <p:cNvSpPr txBox="1"/>
          <p:nvPr/>
        </p:nvSpPr>
        <p:spPr>
          <a:xfrm>
            <a:off x="1488600" y="277850"/>
            <a:ext cx="6166800" cy="109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Georgia"/>
                <a:ea typeface="Georgia"/>
                <a:cs typeface="Georgia"/>
                <a:sym typeface="Georgia"/>
              </a:rPr>
              <a:t>TPM(Trusted Platform Module) </a:t>
            </a:r>
            <a:r>
              <a:rPr lang="en" sz="1200">
                <a:solidFill>
                  <a:srgbClr val="434343"/>
                </a:solidFill>
                <a:latin typeface="Georgia"/>
                <a:ea typeface="Georgia"/>
                <a:cs typeface="Georgia"/>
                <a:sym typeface="Georgia"/>
              </a:rPr>
              <a:t>technology is designed to provide hardware-based, security-related functions. A TPM chip is a secure crypto-processor that is designed to carry out cryptographic operations.</a:t>
            </a:r>
            <a:endParaRPr sz="1200">
              <a:solidFill>
                <a:srgbClr val="434343"/>
              </a:solidFill>
              <a:latin typeface="Georgia"/>
              <a:ea typeface="Georgia"/>
              <a:cs typeface="Georgia"/>
              <a:sym typeface="Georgia"/>
            </a:endParaRPr>
          </a:p>
          <a:p>
            <a:pPr marL="0" lvl="0" indent="0" algn="ctr">
              <a:spcBef>
                <a:spcPts val="0"/>
              </a:spcBef>
              <a:spcAft>
                <a:spcPts val="0"/>
              </a:spcAft>
              <a:buNone/>
            </a:pPr>
            <a:r>
              <a:rPr lang="en" sz="1200">
                <a:solidFill>
                  <a:srgbClr val="434343"/>
                </a:solidFill>
                <a:latin typeface="Georgia"/>
                <a:ea typeface="Georgia"/>
                <a:cs typeface="Georgia"/>
                <a:sym typeface="Georgia"/>
              </a:rPr>
              <a:t>The most common TPM functions are used for system integrity measurements and for key creation and use.</a:t>
            </a:r>
            <a:endParaRPr sz="1200">
              <a:solidFill>
                <a:srgbClr val="434343"/>
              </a:solidFill>
              <a:latin typeface="Georgia"/>
              <a:ea typeface="Georgia"/>
              <a:cs typeface="Georgia"/>
              <a:sym typeface="Georgia"/>
            </a:endParaRPr>
          </a:p>
        </p:txBody>
      </p:sp>
      <p:pic>
        <p:nvPicPr>
          <p:cNvPr id="76" name="Shape 76"/>
          <p:cNvPicPr preferRelativeResize="0"/>
          <p:nvPr/>
        </p:nvPicPr>
        <p:blipFill>
          <a:blip r:embed="rId3">
            <a:alphaModFix/>
          </a:blip>
          <a:stretch>
            <a:fillRect/>
          </a:stretch>
        </p:blipFill>
        <p:spPr>
          <a:xfrm>
            <a:off x="2709277" y="1548100"/>
            <a:ext cx="3725450" cy="3166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5722"/>
        </a:solidFill>
        <a:effectLst/>
      </p:bgPr>
    </p:bg>
    <p:spTree>
      <p:nvGrpSpPr>
        <p:cNvPr id="1" name="Shape 80"/>
        <p:cNvGrpSpPr/>
        <p:nvPr/>
      </p:nvGrpSpPr>
      <p:grpSpPr>
        <a:xfrm>
          <a:off x="0" y="0"/>
          <a:ext cx="0" cy="0"/>
          <a:chOff x="0" y="0"/>
          <a:chExt cx="0" cy="0"/>
        </a:xfrm>
      </p:grpSpPr>
      <p:sp>
        <p:nvSpPr>
          <p:cNvPr id="81" name="Shape 81"/>
          <p:cNvSpPr txBox="1"/>
          <p:nvPr/>
        </p:nvSpPr>
        <p:spPr>
          <a:xfrm>
            <a:off x="1488600" y="379500"/>
            <a:ext cx="6166800" cy="438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300">
                <a:solidFill>
                  <a:srgbClr val="333333"/>
                </a:solidFill>
                <a:highlight>
                  <a:srgbClr val="FCFCFC"/>
                </a:highlight>
                <a:latin typeface="Georgia"/>
                <a:ea typeface="Georgia"/>
                <a:cs typeface="Georgia"/>
                <a:sym typeface="Georgia"/>
              </a:rPr>
              <a:t>The TPM specification by the T</a:t>
            </a:r>
            <a:r>
              <a:rPr lang="en" sz="1300">
                <a:solidFill>
                  <a:srgbClr val="333333"/>
                </a:solidFill>
                <a:latin typeface="Georgia"/>
                <a:ea typeface="Georgia"/>
                <a:cs typeface="Georgia"/>
                <a:sym typeface="Georgia"/>
              </a:rPr>
              <a:t>rusted Computing Group’s (TPG’s) was aimed at </a:t>
            </a:r>
            <a:r>
              <a:rPr lang="en" sz="1300">
                <a:solidFill>
                  <a:srgbClr val="333333"/>
                </a:solidFill>
                <a:highlight>
                  <a:srgbClr val="FCFCFC"/>
                </a:highlight>
                <a:latin typeface="Georgia"/>
                <a:ea typeface="Georgia"/>
                <a:cs typeface="Georgia"/>
                <a:sym typeface="Georgia"/>
              </a:rPr>
              <a:t>addressing the following major issues in the industry:</a:t>
            </a:r>
            <a:endParaRPr sz="1300">
              <a:solidFill>
                <a:srgbClr val="333333"/>
              </a:solidFill>
              <a:highlight>
                <a:srgbClr val="FCFCFC"/>
              </a:highlight>
              <a:latin typeface="Georgia"/>
              <a:ea typeface="Georgia"/>
              <a:cs typeface="Georgia"/>
              <a:sym typeface="Georgia"/>
            </a:endParaRPr>
          </a:p>
          <a:p>
            <a:pPr marL="457200" lvl="0" indent="-311150" rtl="0">
              <a:lnSpc>
                <a:spcPct val="115000"/>
              </a:lnSpc>
              <a:spcBef>
                <a:spcPts val="1200"/>
              </a:spcBef>
              <a:spcAft>
                <a:spcPts val="0"/>
              </a:spcAft>
              <a:buClr>
                <a:srgbClr val="333333"/>
              </a:buClr>
              <a:buSzPts val="1300"/>
              <a:buFont typeface="Georgia"/>
              <a:buChar char="●"/>
            </a:pPr>
            <a:r>
              <a:rPr lang="en" sz="1300" i="1">
                <a:solidFill>
                  <a:srgbClr val="333333"/>
                </a:solidFill>
                <a:latin typeface="Georgia"/>
                <a:ea typeface="Georgia"/>
                <a:cs typeface="Georgia"/>
                <a:sym typeface="Georgia"/>
              </a:rPr>
              <a:t>Identification of devices</a:t>
            </a:r>
            <a:r>
              <a:rPr lang="en" sz="1300">
                <a:solidFill>
                  <a:srgbClr val="333333"/>
                </a:solidFill>
                <a:latin typeface="Georgia"/>
                <a:ea typeface="Georgia"/>
                <a:cs typeface="Georgia"/>
                <a:sym typeface="Georgia"/>
              </a:rPr>
              <a:t>: Prior to the release of the TPM specification, devices were mostly identified by MAC addresses or IP addresses—not security identifiers.</a:t>
            </a:r>
            <a:endParaRPr sz="1300">
              <a:solidFill>
                <a:srgbClr val="333333"/>
              </a:solidFill>
              <a:latin typeface="Georgia"/>
              <a:ea typeface="Georgia"/>
              <a:cs typeface="Georgia"/>
              <a:sym typeface="Georgia"/>
            </a:endParaRPr>
          </a:p>
          <a:p>
            <a:pPr marL="457200" lvl="0" indent="-311150" rtl="0">
              <a:lnSpc>
                <a:spcPct val="115000"/>
              </a:lnSpc>
              <a:spcBef>
                <a:spcPts val="0"/>
              </a:spcBef>
              <a:spcAft>
                <a:spcPts val="0"/>
              </a:spcAft>
              <a:buClr>
                <a:srgbClr val="333333"/>
              </a:buClr>
              <a:buSzPts val="1300"/>
              <a:buFont typeface="Georgia"/>
              <a:buChar char="●"/>
            </a:pPr>
            <a:r>
              <a:rPr lang="en" sz="1300" i="1">
                <a:solidFill>
                  <a:srgbClr val="333333"/>
                </a:solidFill>
                <a:latin typeface="Georgia"/>
                <a:ea typeface="Georgia"/>
                <a:cs typeface="Georgia"/>
                <a:sym typeface="Georgia"/>
              </a:rPr>
              <a:t>Secure generation of keys</a:t>
            </a:r>
            <a:r>
              <a:rPr lang="en" sz="1300">
                <a:solidFill>
                  <a:srgbClr val="333333"/>
                </a:solidFill>
                <a:latin typeface="Georgia"/>
                <a:ea typeface="Georgia"/>
                <a:cs typeface="Georgia"/>
                <a:sym typeface="Georgia"/>
              </a:rPr>
              <a:t>: Having a hardware random-number generator is a big advantage when creating keys. A number of security solutions have been broken due to poor key generation.</a:t>
            </a:r>
            <a:endParaRPr sz="1300">
              <a:solidFill>
                <a:srgbClr val="333333"/>
              </a:solidFill>
              <a:latin typeface="Georgia"/>
              <a:ea typeface="Georgia"/>
              <a:cs typeface="Georgia"/>
              <a:sym typeface="Georgia"/>
            </a:endParaRPr>
          </a:p>
          <a:p>
            <a:pPr marL="457200" lvl="0" indent="-311150" rtl="0">
              <a:lnSpc>
                <a:spcPct val="115000"/>
              </a:lnSpc>
              <a:spcBef>
                <a:spcPts val="0"/>
              </a:spcBef>
              <a:spcAft>
                <a:spcPts val="0"/>
              </a:spcAft>
              <a:buClr>
                <a:srgbClr val="333333"/>
              </a:buClr>
              <a:buSzPts val="1300"/>
              <a:buFont typeface="Georgia"/>
              <a:buChar char="●"/>
            </a:pPr>
            <a:r>
              <a:rPr lang="en" sz="1300" i="1">
                <a:solidFill>
                  <a:srgbClr val="333333"/>
                </a:solidFill>
                <a:latin typeface="Georgia"/>
                <a:ea typeface="Georgia"/>
                <a:cs typeface="Georgia"/>
                <a:sym typeface="Georgia"/>
              </a:rPr>
              <a:t>Secure storage of keys</a:t>
            </a:r>
            <a:r>
              <a:rPr lang="en" sz="1300">
                <a:solidFill>
                  <a:srgbClr val="333333"/>
                </a:solidFill>
                <a:latin typeface="Georgia"/>
                <a:ea typeface="Georgia"/>
                <a:cs typeface="Georgia"/>
                <a:sym typeface="Georgia"/>
              </a:rPr>
              <a:t>: Keeping good keys secure, particularly from software attacks, is a big advantage that the TPM design brings to a device.</a:t>
            </a:r>
            <a:endParaRPr sz="1300">
              <a:solidFill>
                <a:srgbClr val="333333"/>
              </a:solidFill>
              <a:latin typeface="Georgia"/>
              <a:ea typeface="Georgia"/>
              <a:cs typeface="Georgia"/>
              <a:sym typeface="Georgia"/>
            </a:endParaRPr>
          </a:p>
          <a:p>
            <a:pPr marL="457200" lvl="0" indent="-311150" rtl="0">
              <a:lnSpc>
                <a:spcPct val="115000"/>
              </a:lnSpc>
              <a:spcBef>
                <a:spcPts val="0"/>
              </a:spcBef>
              <a:spcAft>
                <a:spcPts val="0"/>
              </a:spcAft>
              <a:buClr>
                <a:srgbClr val="333333"/>
              </a:buClr>
              <a:buSzPts val="1300"/>
              <a:buFont typeface="Georgia"/>
              <a:buChar char="●"/>
            </a:pPr>
            <a:r>
              <a:rPr lang="en" sz="1300" i="1">
                <a:solidFill>
                  <a:srgbClr val="333333"/>
                </a:solidFill>
                <a:latin typeface="Georgia"/>
                <a:ea typeface="Georgia"/>
                <a:cs typeface="Georgia"/>
                <a:sym typeface="Georgia"/>
              </a:rPr>
              <a:t>NVRAM(</a:t>
            </a:r>
            <a:r>
              <a:rPr lang="en" sz="1200" i="1">
                <a:solidFill>
                  <a:srgbClr val="545454"/>
                </a:solidFill>
                <a:highlight>
                  <a:srgbClr val="FFFFFF"/>
                </a:highlight>
              </a:rPr>
              <a:t>Non Volatile Random Access Memory</a:t>
            </a:r>
            <a:r>
              <a:rPr lang="en" sz="1300" i="1">
                <a:solidFill>
                  <a:srgbClr val="333333"/>
                </a:solidFill>
                <a:latin typeface="Georgia"/>
                <a:ea typeface="Georgia"/>
                <a:cs typeface="Georgia"/>
                <a:sym typeface="Georgia"/>
              </a:rPr>
              <a:t>) storage</a:t>
            </a:r>
            <a:r>
              <a:rPr lang="en" sz="1300">
                <a:solidFill>
                  <a:srgbClr val="333333"/>
                </a:solidFill>
                <a:latin typeface="Georgia"/>
                <a:ea typeface="Georgia"/>
                <a:cs typeface="Georgia"/>
                <a:sym typeface="Georgia"/>
              </a:rPr>
              <a:t>: When an IT organization acquires a new device, it often wipes the hard disk and rewrites the disk with the organization’s standard load. Having NVRAM allows a TPM to maintain a certificate store.</a:t>
            </a:r>
            <a:endParaRPr sz="1300">
              <a:solidFill>
                <a:srgbClr val="333333"/>
              </a:solidFill>
              <a:latin typeface="Georgia"/>
              <a:ea typeface="Georgia"/>
              <a:cs typeface="Georgia"/>
              <a:sym typeface="Georgia"/>
            </a:endParaRPr>
          </a:p>
          <a:p>
            <a:pPr marL="457200" lvl="0" indent="-311150" rtl="0">
              <a:lnSpc>
                <a:spcPct val="115000"/>
              </a:lnSpc>
              <a:spcBef>
                <a:spcPts val="0"/>
              </a:spcBef>
              <a:spcAft>
                <a:spcPts val="0"/>
              </a:spcAft>
              <a:buClr>
                <a:srgbClr val="333333"/>
              </a:buClr>
              <a:buSzPts val="1300"/>
              <a:buFont typeface="Georgia"/>
              <a:buChar char="●"/>
            </a:pPr>
            <a:r>
              <a:rPr lang="en" sz="1300" i="1">
                <a:solidFill>
                  <a:srgbClr val="333333"/>
                </a:solidFill>
                <a:latin typeface="Georgia"/>
                <a:ea typeface="Georgia"/>
                <a:cs typeface="Georgia"/>
                <a:sym typeface="Georgia"/>
              </a:rPr>
              <a:t>Device health attestation</a:t>
            </a:r>
            <a:r>
              <a:rPr lang="en" sz="1300">
                <a:solidFill>
                  <a:srgbClr val="333333"/>
                </a:solidFill>
                <a:latin typeface="Georgia"/>
                <a:ea typeface="Georgia"/>
                <a:cs typeface="Georgia"/>
                <a:sym typeface="Georgia"/>
              </a:rPr>
              <a:t>: Prior to systems having TPMs, IT organizations used software to attest to system health. But if a system was compromised, it might report it was healthy, even when it wasn’t.</a:t>
            </a:r>
            <a:endParaRPr sz="1300">
              <a:solidFill>
                <a:srgbClr val="333333"/>
              </a:solidFill>
              <a:latin typeface="Georgia"/>
              <a:ea typeface="Georgia"/>
              <a:cs typeface="Georgia"/>
              <a:sym typeface="Georgia"/>
            </a:endParaRPr>
          </a:p>
          <a:p>
            <a:pPr marL="0" lvl="0" indent="0">
              <a:spcBef>
                <a:spcPts val="12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85"/>
        <p:cNvGrpSpPr/>
        <p:nvPr/>
      </p:nvGrpSpPr>
      <p:grpSpPr>
        <a:xfrm>
          <a:off x="0" y="0"/>
          <a:ext cx="0" cy="0"/>
          <a:chOff x="0" y="0"/>
          <a:chExt cx="0" cy="0"/>
        </a:xfrm>
      </p:grpSpPr>
      <p:sp>
        <p:nvSpPr>
          <p:cNvPr id="86" name="Shape 86"/>
          <p:cNvSpPr txBox="1"/>
          <p:nvPr/>
        </p:nvSpPr>
        <p:spPr>
          <a:xfrm>
            <a:off x="1782275" y="291400"/>
            <a:ext cx="4465800" cy="691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600">
                <a:solidFill>
                  <a:srgbClr val="434343"/>
                </a:solidFill>
                <a:latin typeface="Georgia"/>
                <a:ea typeface="Georgia"/>
                <a:cs typeface="Georgia"/>
                <a:sym typeface="Georgia"/>
              </a:rPr>
              <a:t>Rootkit attack </a:t>
            </a:r>
            <a:endParaRPr sz="3600">
              <a:solidFill>
                <a:srgbClr val="434343"/>
              </a:solidFill>
              <a:latin typeface="Georgia"/>
              <a:ea typeface="Georgia"/>
              <a:cs typeface="Georgia"/>
              <a:sym typeface="Georgia"/>
            </a:endParaRPr>
          </a:p>
        </p:txBody>
      </p:sp>
      <p:sp>
        <p:nvSpPr>
          <p:cNvPr id="87" name="Shape 87"/>
          <p:cNvSpPr txBox="1"/>
          <p:nvPr/>
        </p:nvSpPr>
        <p:spPr>
          <a:xfrm>
            <a:off x="962225" y="1118075"/>
            <a:ext cx="6105900" cy="2981700"/>
          </a:xfrm>
          <a:prstGeom prst="rect">
            <a:avLst/>
          </a:prstGeom>
          <a:noFill/>
          <a:ln>
            <a:noFill/>
          </a:ln>
        </p:spPr>
        <p:txBody>
          <a:bodyPr spcFirstLastPara="1" wrap="square" lIns="91425" tIns="91425" rIns="91425" bIns="91425" anchor="t" anchorCtr="0">
            <a:noAutofit/>
          </a:bodyPr>
          <a:lstStyle/>
          <a:p>
            <a:pPr marL="0" lvl="0" indent="0" rtl="0">
              <a:lnSpc>
                <a:spcPct val="122727"/>
              </a:lnSpc>
              <a:spcBef>
                <a:spcPts val="0"/>
              </a:spcBef>
              <a:spcAft>
                <a:spcPts val="0"/>
              </a:spcAft>
              <a:buClr>
                <a:schemeClr val="dk1"/>
              </a:buClr>
              <a:buSzPts val="1100"/>
              <a:buFont typeface="Arial"/>
              <a:buNone/>
            </a:pPr>
            <a:r>
              <a:rPr lang="en">
                <a:solidFill>
                  <a:srgbClr val="434343"/>
                </a:solidFill>
                <a:latin typeface="Georgia"/>
                <a:ea typeface="Georgia"/>
                <a:cs typeface="Georgia"/>
                <a:sym typeface="Georgia"/>
              </a:rPr>
              <a:t>A rootkit is a special type of </a:t>
            </a:r>
            <a:r>
              <a:rPr lang="en" i="1">
                <a:solidFill>
                  <a:srgbClr val="434343"/>
                </a:solidFill>
                <a:latin typeface="Georgia"/>
                <a:ea typeface="Georgia"/>
                <a:cs typeface="Georgia"/>
                <a:sym typeface="Georgia"/>
              </a:rPr>
              <a:t>malware</a:t>
            </a:r>
            <a:r>
              <a:rPr lang="en">
                <a:solidFill>
                  <a:srgbClr val="434343"/>
                </a:solidFill>
                <a:latin typeface="Georgia"/>
                <a:ea typeface="Georgia"/>
                <a:cs typeface="Georgia"/>
                <a:sym typeface="Georgia"/>
              </a:rPr>
              <a:t> (malicious software). Rootkits are special because you don't know what they're doing. Rootkits are nearly undetectable and they're almost impossible to remove. Although detection tools are proliferating, malware developers are constantly finding new ways to cover their tracks.</a:t>
            </a:r>
            <a:endParaRPr>
              <a:solidFill>
                <a:srgbClr val="434343"/>
              </a:solidFill>
              <a:latin typeface="Georgia"/>
              <a:ea typeface="Georgia"/>
              <a:cs typeface="Georgia"/>
              <a:sym typeface="Georgia"/>
            </a:endParaRPr>
          </a:p>
          <a:p>
            <a:pPr marL="0" lvl="0" indent="0" rtl="0">
              <a:lnSpc>
                <a:spcPct val="122727"/>
              </a:lnSpc>
              <a:spcBef>
                <a:spcPts val="0"/>
              </a:spcBef>
              <a:spcAft>
                <a:spcPts val="0"/>
              </a:spcAft>
              <a:buClr>
                <a:schemeClr val="dk1"/>
              </a:buClr>
              <a:buSzPts val="1100"/>
              <a:buFont typeface="Arial"/>
              <a:buNone/>
            </a:pPr>
            <a:r>
              <a:rPr lang="en">
                <a:solidFill>
                  <a:srgbClr val="434343"/>
                </a:solidFill>
                <a:latin typeface="Georgia"/>
                <a:ea typeface="Georgia"/>
                <a:cs typeface="Georgia"/>
                <a:sym typeface="Georgia"/>
              </a:rPr>
              <a:t>A rootkit's purpose is to hide itself and other software from view. This is done to prevent a user from identifying and potentially removing an attacker's software. A rootkit can hide almost any software, including file servers, keyloggers, botnets, and remailers. Many rootkits can even hide large collections of files and thus enable an attacker to store many files on your computer invisibly.</a:t>
            </a:r>
            <a:endParaRPr>
              <a:solidFill>
                <a:srgbClr val="434343"/>
              </a:solidFill>
              <a:latin typeface="Georgia"/>
              <a:ea typeface="Georgia"/>
              <a:cs typeface="Georgia"/>
              <a:sym typeface="Georgia"/>
            </a:endParaRPr>
          </a:p>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1E63"/>
        </a:solidFill>
        <a:effectLst/>
      </p:bgPr>
    </p:bg>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0" y="-4531"/>
            <a:ext cx="9144000" cy="51480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C27B0"/>
        </a:solidFill>
        <a:effectLst/>
      </p:bgPr>
    </p:bg>
    <p:spTree>
      <p:nvGrpSpPr>
        <p:cNvPr id="1" name="Shape 96"/>
        <p:cNvGrpSpPr/>
        <p:nvPr/>
      </p:nvGrpSpPr>
      <p:grpSpPr>
        <a:xfrm>
          <a:off x="0" y="0"/>
          <a:ext cx="0" cy="0"/>
          <a:chOff x="0" y="0"/>
          <a:chExt cx="0" cy="0"/>
        </a:xfrm>
      </p:grpSpPr>
      <p:sp>
        <p:nvSpPr>
          <p:cNvPr id="97" name="Shape 97"/>
          <p:cNvSpPr txBox="1"/>
          <p:nvPr/>
        </p:nvSpPr>
        <p:spPr>
          <a:xfrm>
            <a:off x="773700" y="230400"/>
            <a:ext cx="7596600" cy="549000"/>
          </a:xfrm>
          <a:prstGeom prst="rect">
            <a:avLst/>
          </a:prstGeom>
          <a:noFill/>
          <a:ln>
            <a:noFill/>
          </a:ln>
        </p:spPr>
        <p:txBody>
          <a:bodyPr spcFirstLastPara="1" wrap="square" lIns="91425" tIns="91425" rIns="91425" bIns="91425" anchor="t" anchorCtr="0">
            <a:noAutofit/>
          </a:bodyPr>
          <a:lstStyle/>
          <a:p>
            <a:pPr marL="0" lvl="0" indent="0" algn="ctr" rtl="0">
              <a:lnSpc>
                <a:spcPct val="160000"/>
              </a:lnSpc>
              <a:spcBef>
                <a:spcPts val="400"/>
              </a:spcBef>
              <a:spcAft>
                <a:spcPts val="0"/>
              </a:spcAft>
              <a:buClr>
                <a:schemeClr val="dk1"/>
              </a:buClr>
              <a:buSzPts val="1100"/>
              <a:buFont typeface="Arial"/>
              <a:buNone/>
            </a:pPr>
            <a:r>
              <a:rPr lang="en" sz="2400" b="1">
                <a:solidFill>
                  <a:srgbClr val="434343"/>
                </a:solidFill>
                <a:latin typeface="Georgia"/>
                <a:ea typeface="Georgia"/>
                <a:cs typeface="Georgia"/>
                <a:sym typeface="Georgia"/>
              </a:rPr>
              <a:t>Disk encryption with BitLocker and </a:t>
            </a:r>
            <a:r>
              <a:rPr lang="en" sz="2400" b="1">
                <a:solidFill>
                  <a:srgbClr val="CCCCCC"/>
                </a:solidFill>
                <a:latin typeface="Georgia"/>
                <a:ea typeface="Georgia"/>
                <a:cs typeface="Georgia"/>
                <a:sym typeface="Georgia"/>
              </a:rPr>
              <a:t>TPM</a:t>
            </a:r>
            <a:endParaRPr sz="2400" b="1">
              <a:solidFill>
                <a:srgbClr val="CCCCCC"/>
              </a:solidFill>
              <a:latin typeface="Georgia"/>
              <a:ea typeface="Georgia"/>
              <a:cs typeface="Georgia"/>
              <a:sym typeface="Georgia"/>
            </a:endParaRPr>
          </a:p>
          <a:p>
            <a:pPr marL="0" lvl="0" indent="0" algn="ctr">
              <a:spcBef>
                <a:spcPts val="0"/>
              </a:spcBef>
              <a:spcAft>
                <a:spcPts val="0"/>
              </a:spcAft>
              <a:buNone/>
            </a:pPr>
            <a:endParaRPr/>
          </a:p>
        </p:txBody>
      </p:sp>
      <p:sp>
        <p:nvSpPr>
          <p:cNvPr id="98" name="Shape 98"/>
          <p:cNvSpPr txBox="1"/>
          <p:nvPr/>
        </p:nvSpPr>
        <p:spPr>
          <a:xfrm>
            <a:off x="1702050" y="931763"/>
            <a:ext cx="4513200" cy="765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a:solidFill>
                  <a:srgbClr val="434343"/>
                </a:solidFill>
                <a:latin typeface="Georgia"/>
                <a:ea typeface="Georgia"/>
                <a:cs typeface="Georgia"/>
                <a:sym typeface="Georgia"/>
              </a:rPr>
              <a:t>BitLocker - </a:t>
            </a:r>
            <a:r>
              <a:rPr lang="en" sz="1800">
                <a:solidFill>
                  <a:srgbClr val="434343"/>
                </a:solidFill>
                <a:highlight>
                  <a:srgbClr val="FFFFFF"/>
                </a:highlight>
                <a:latin typeface="Georgia"/>
                <a:ea typeface="Georgia"/>
                <a:cs typeface="Georgia"/>
                <a:sym typeface="Georgia"/>
              </a:rPr>
              <a:t>is a full disk encryption feature included with Windows Vista and later.</a:t>
            </a:r>
            <a:endParaRPr sz="1800">
              <a:solidFill>
                <a:srgbClr val="434343"/>
              </a:solidFill>
              <a:latin typeface="Georgia"/>
              <a:ea typeface="Georgia"/>
              <a:cs typeface="Georgia"/>
              <a:sym typeface="Georgia"/>
            </a:endParaRPr>
          </a:p>
        </p:txBody>
      </p:sp>
      <p:sp>
        <p:nvSpPr>
          <p:cNvPr id="99" name="Shape 99"/>
          <p:cNvSpPr txBox="1"/>
          <p:nvPr/>
        </p:nvSpPr>
        <p:spPr>
          <a:xfrm>
            <a:off x="1702050" y="1850025"/>
            <a:ext cx="5739900" cy="2405700"/>
          </a:xfrm>
          <a:prstGeom prst="rect">
            <a:avLst/>
          </a:prstGeom>
          <a:noFill/>
          <a:ln>
            <a:noFill/>
          </a:ln>
        </p:spPr>
        <p:txBody>
          <a:bodyPr spcFirstLastPara="1" wrap="square" lIns="91425" tIns="91425" rIns="91425" bIns="91425" anchor="t" anchorCtr="0">
            <a:noAutofit/>
          </a:bodyPr>
          <a:lstStyle/>
          <a:p>
            <a:pPr marL="0" lvl="0" indent="0" rtl="0">
              <a:lnSpc>
                <a:spcPct val="130000"/>
              </a:lnSpc>
              <a:spcBef>
                <a:spcPts val="1700"/>
              </a:spcBef>
              <a:spcAft>
                <a:spcPts val="0"/>
              </a:spcAft>
              <a:buNone/>
            </a:pPr>
            <a:r>
              <a:rPr lang="en" sz="1800">
                <a:solidFill>
                  <a:srgbClr val="434343"/>
                </a:solidFill>
                <a:highlight>
                  <a:srgbClr val="FFFFFF"/>
                </a:highlight>
                <a:latin typeface="Georgia"/>
                <a:ea typeface="Georgia"/>
                <a:cs typeface="Georgia"/>
                <a:sym typeface="Georgia"/>
              </a:rPr>
              <a:t>Encryption </a:t>
            </a:r>
            <a:r>
              <a:rPr lang="en" sz="1800">
                <a:solidFill>
                  <a:srgbClr val="434343"/>
                </a:solidFill>
                <a:latin typeface="Georgia"/>
                <a:ea typeface="Georgia"/>
                <a:cs typeface="Georgia"/>
                <a:sym typeface="Georgia"/>
              </a:rPr>
              <a:t>Modes: </a:t>
            </a:r>
            <a:endParaRPr sz="1800">
              <a:solidFill>
                <a:srgbClr val="434343"/>
              </a:solidFill>
              <a:latin typeface="Georgia"/>
              <a:ea typeface="Georgia"/>
              <a:cs typeface="Georgia"/>
              <a:sym typeface="Georgia"/>
            </a:endParaRPr>
          </a:p>
          <a:p>
            <a:pPr marL="457200" lvl="0" indent="-342900" rtl="0">
              <a:spcBef>
                <a:spcPts val="400"/>
              </a:spcBef>
              <a:spcAft>
                <a:spcPts val="0"/>
              </a:spcAft>
              <a:buClr>
                <a:srgbClr val="434343"/>
              </a:buClr>
              <a:buSzPts val="1800"/>
              <a:buFont typeface="Georgia"/>
              <a:buChar char="●"/>
            </a:pPr>
            <a:r>
              <a:rPr lang="en" sz="1800">
                <a:solidFill>
                  <a:srgbClr val="434343"/>
                </a:solidFill>
                <a:highlight>
                  <a:srgbClr val="FFFFFF"/>
                </a:highlight>
                <a:latin typeface="Georgia"/>
                <a:ea typeface="Georgia"/>
                <a:cs typeface="Georgia"/>
                <a:sym typeface="Georgia"/>
              </a:rPr>
              <a:t>TPM only(vulnerable to a cold boot attack)</a:t>
            </a:r>
            <a:endParaRPr sz="1800">
              <a:solidFill>
                <a:srgbClr val="434343"/>
              </a:solidFill>
              <a:highlight>
                <a:srgbClr val="FFFFFF"/>
              </a:highlight>
              <a:latin typeface="Georgia"/>
              <a:ea typeface="Georgia"/>
              <a:cs typeface="Georgia"/>
              <a:sym typeface="Georgia"/>
            </a:endParaRPr>
          </a:p>
          <a:p>
            <a:pPr marL="457200" lvl="0" indent="-342900" rtl="0">
              <a:spcBef>
                <a:spcPts val="0"/>
              </a:spcBef>
              <a:spcAft>
                <a:spcPts val="0"/>
              </a:spcAft>
              <a:buClr>
                <a:srgbClr val="434343"/>
              </a:buClr>
              <a:buSzPts val="1800"/>
              <a:buFont typeface="Georgia"/>
              <a:buChar char="●"/>
            </a:pPr>
            <a:r>
              <a:rPr lang="en" sz="1800">
                <a:solidFill>
                  <a:srgbClr val="434343"/>
                </a:solidFill>
                <a:highlight>
                  <a:srgbClr val="FFFFFF"/>
                </a:highlight>
                <a:latin typeface="Georgia"/>
                <a:ea typeface="Georgia"/>
                <a:cs typeface="Georgia"/>
                <a:sym typeface="Georgia"/>
              </a:rPr>
              <a:t>TPM + PIN</a:t>
            </a:r>
            <a:endParaRPr sz="1800">
              <a:solidFill>
                <a:srgbClr val="434343"/>
              </a:solidFill>
              <a:highlight>
                <a:srgbClr val="FFFFFF"/>
              </a:highlight>
              <a:latin typeface="Georgia"/>
              <a:ea typeface="Georgia"/>
              <a:cs typeface="Georgia"/>
              <a:sym typeface="Georgia"/>
            </a:endParaRPr>
          </a:p>
          <a:p>
            <a:pPr marL="457200" lvl="0" indent="-342900">
              <a:spcBef>
                <a:spcPts val="0"/>
              </a:spcBef>
              <a:spcAft>
                <a:spcPts val="0"/>
              </a:spcAft>
              <a:buClr>
                <a:srgbClr val="434343"/>
              </a:buClr>
              <a:buSzPts val="1800"/>
              <a:buFont typeface="Georgia"/>
              <a:buChar char="●"/>
            </a:pPr>
            <a:r>
              <a:rPr lang="en" sz="1800">
                <a:solidFill>
                  <a:srgbClr val="434343"/>
                </a:solidFill>
                <a:highlight>
                  <a:srgbClr val="FFFFFF"/>
                </a:highlight>
                <a:latin typeface="Georgia"/>
                <a:ea typeface="Georgia"/>
                <a:cs typeface="Georgia"/>
                <a:sym typeface="Georgia"/>
              </a:rPr>
              <a:t>TPM + USB</a:t>
            </a:r>
            <a:endParaRPr sz="1800">
              <a:solidFill>
                <a:srgbClr val="434343"/>
              </a:solidFill>
              <a:highlight>
                <a:srgbClr val="FFFFFF"/>
              </a:highlight>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51B5"/>
        </a:solidFill>
        <a:effectLst/>
      </p:bgPr>
    </p:bg>
    <p:spTree>
      <p:nvGrpSpPr>
        <p:cNvPr id="1" name="Shape 103"/>
        <p:cNvGrpSpPr/>
        <p:nvPr/>
      </p:nvGrpSpPr>
      <p:grpSpPr>
        <a:xfrm>
          <a:off x="0" y="0"/>
          <a:ext cx="0" cy="0"/>
          <a:chOff x="0" y="0"/>
          <a:chExt cx="0" cy="0"/>
        </a:xfrm>
      </p:grpSpPr>
      <p:sp>
        <p:nvSpPr>
          <p:cNvPr id="104" name="Shape 104"/>
          <p:cNvSpPr txBox="1"/>
          <p:nvPr/>
        </p:nvSpPr>
        <p:spPr>
          <a:xfrm>
            <a:off x="1004100" y="904650"/>
            <a:ext cx="7135800" cy="333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434343"/>
                </a:solidFill>
                <a:latin typeface="Georgia"/>
                <a:ea typeface="Georgia"/>
                <a:cs typeface="Georgia"/>
                <a:sym typeface="Georgia"/>
              </a:rPr>
              <a:t>TPM chip was hacked by </a:t>
            </a:r>
            <a:r>
              <a:rPr lang="en" sz="1800">
                <a:solidFill>
                  <a:srgbClr val="434343"/>
                </a:solidFill>
                <a:highlight>
                  <a:srgbClr val="FFFFFF"/>
                </a:highlight>
                <a:latin typeface="Georgia"/>
                <a:ea typeface="Georgia"/>
                <a:cs typeface="Georgia"/>
                <a:sym typeface="Georgia"/>
              </a:rPr>
              <a:t>Christopher Tarnovsky in 2010, but in </a:t>
            </a:r>
            <a:r>
              <a:rPr lang="en" sz="1800">
                <a:solidFill>
                  <a:srgbClr val="434343"/>
                </a:solidFill>
                <a:latin typeface="Georgia"/>
                <a:ea typeface="Georgia"/>
                <a:cs typeface="Georgia"/>
                <a:sym typeface="Georgia"/>
              </a:rPr>
              <a:t>’near impossible’ way. </a:t>
            </a:r>
            <a:r>
              <a:rPr lang="en" sz="1800">
                <a:solidFill>
                  <a:srgbClr val="434343"/>
                </a:solidFill>
                <a:highlight>
                  <a:srgbClr val="FFFFFF"/>
                </a:highlight>
                <a:latin typeface="Georgia"/>
                <a:ea typeface="Georgia"/>
                <a:cs typeface="Georgia"/>
                <a:sym typeface="Georgia"/>
              </a:rPr>
              <a:t>Tarnovsky needed six months to figure out his attack, which requires skill in modifying the tiny parts of the chip without destroying it. He required lab equipment represents an investment of about $200,000.</a:t>
            </a:r>
            <a:endParaRPr sz="1800">
              <a:solidFill>
                <a:srgbClr val="434343"/>
              </a:solidFill>
              <a:highlight>
                <a:srgbClr val="FFFFFF"/>
              </a:highlight>
              <a:latin typeface="Georgia"/>
              <a:ea typeface="Georgia"/>
              <a:cs typeface="Georgia"/>
              <a:sym typeface="Georgia"/>
            </a:endParaRPr>
          </a:p>
          <a:p>
            <a:pPr marL="0" lvl="0" indent="0">
              <a:spcBef>
                <a:spcPts val="0"/>
              </a:spcBef>
              <a:spcAft>
                <a:spcPts val="0"/>
              </a:spcAft>
              <a:buNone/>
            </a:pPr>
            <a:endParaRPr sz="1800">
              <a:solidFill>
                <a:srgbClr val="434343"/>
              </a:solidFill>
              <a:highlight>
                <a:srgbClr val="FFFFFF"/>
              </a:highlight>
              <a:latin typeface="Georgia"/>
              <a:ea typeface="Georgia"/>
              <a:cs typeface="Georgia"/>
              <a:sym typeface="Georgia"/>
            </a:endParaRPr>
          </a:p>
          <a:p>
            <a:pPr marL="0" lvl="0" indent="0">
              <a:spcBef>
                <a:spcPts val="0"/>
              </a:spcBef>
              <a:spcAft>
                <a:spcPts val="0"/>
              </a:spcAft>
              <a:buNone/>
            </a:pPr>
            <a:r>
              <a:rPr lang="en" sz="1800">
                <a:solidFill>
                  <a:srgbClr val="434343"/>
                </a:solidFill>
                <a:highlight>
                  <a:srgbClr val="FFFFFF"/>
                </a:highlight>
                <a:latin typeface="Georgia"/>
                <a:ea typeface="Georgia"/>
                <a:cs typeface="Georgia"/>
                <a:sym typeface="Georgia"/>
              </a:rPr>
              <a:t>In 2015, as part of the Snowden revelations, it was revealed that in 2010 a US CIA team claimed at an internal conference to have carried out a differential power analysis attack against TPMs that was able to extract secrets.</a:t>
            </a:r>
            <a:endParaRPr sz="1800">
              <a:solidFill>
                <a:srgbClr val="434343"/>
              </a:solidFill>
              <a:highlight>
                <a:srgbClr val="FFFFFF"/>
              </a:highlight>
              <a:latin typeface="Georgia"/>
              <a:ea typeface="Georgia"/>
              <a:cs typeface="Georgia"/>
              <a:sym typeface="Georgia"/>
            </a:endParaRPr>
          </a:p>
          <a:p>
            <a:pPr marL="0" lvl="0" indent="0">
              <a:spcBef>
                <a:spcPts val="0"/>
              </a:spcBef>
              <a:spcAft>
                <a:spcPts val="0"/>
              </a:spcAft>
              <a:buNone/>
            </a:pPr>
            <a:endParaRPr sz="1800">
              <a:solidFill>
                <a:srgbClr val="434343"/>
              </a:solidFill>
              <a:highlight>
                <a:srgbClr val="FFFFFF"/>
              </a:highlight>
              <a:latin typeface="Georgia"/>
              <a:ea typeface="Georgia"/>
              <a:cs typeface="Georgia"/>
              <a:sym typeface="Georgia"/>
            </a:endParaRPr>
          </a:p>
          <a:p>
            <a:pPr marL="0" lvl="0" indent="0">
              <a:spcBef>
                <a:spcPts val="0"/>
              </a:spcBef>
              <a:spcAft>
                <a:spcPts val="0"/>
              </a:spcAft>
              <a:buNone/>
            </a:pPr>
            <a:endParaRPr sz="1800">
              <a:solidFill>
                <a:srgbClr val="434343"/>
              </a:solidFill>
              <a:highlight>
                <a:srgbClr val="FFFFFF"/>
              </a:highlight>
              <a:latin typeface="Georgia"/>
              <a:ea typeface="Georgia"/>
              <a:cs typeface="Georgia"/>
              <a:sym typeface="Georgia"/>
            </a:endParaRPr>
          </a:p>
          <a:p>
            <a:pPr marL="0" lvl="0" indent="0">
              <a:spcBef>
                <a:spcPts val="0"/>
              </a:spcBef>
              <a:spcAft>
                <a:spcPts val="0"/>
              </a:spcAft>
              <a:buNone/>
            </a:pPr>
            <a:endParaRPr sz="1300">
              <a:solidFill>
                <a:schemeClr val="dk1"/>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A9F4"/>
        </a:solidFill>
        <a:effectLst/>
      </p:bgPr>
    </p:bg>
    <p:spTree>
      <p:nvGrpSpPr>
        <p:cNvPr id="1" name="Shape 108"/>
        <p:cNvGrpSpPr/>
        <p:nvPr/>
      </p:nvGrpSpPr>
      <p:grpSpPr>
        <a:xfrm>
          <a:off x="0" y="0"/>
          <a:ext cx="0" cy="0"/>
          <a:chOff x="0" y="0"/>
          <a:chExt cx="0" cy="0"/>
        </a:xfrm>
      </p:grpSpPr>
      <p:sp>
        <p:nvSpPr>
          <p:cNvPr id="109" name="Shape 109"/>
          <p:cNvSpPr txBox="1"/>
          <p:nvPr/>
        </p:nvSpPr>
        <p:spPr>
          <a:xfrm>
            <a:off x="867425" y="576025"/>
            <a:ext cx="5462100" cy="521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a:solidFill>
                  <a:srgbClr val="434343"/>
                </a:solidFill>
                <a:latin typeface="Georgia"/>
                <a:ea typeface="Georgia"/>
                <a:cs typeface="Georgia"/>
                <a:sym typeface="Georgia"/>
              </a:rPr>
              <a:t>Anonymity with TPM.</a:t>
            </a:r>
            <a:endParaRPr sz="2400">
              <a:solidFill>
                <a:srgbClr val="434343"/>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Cadw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1566</Words>
  <Application>Microsoft Office PowerPoint</Application>
  <PresentationFormat>On-screen Show (16:9)</PresentationFormat>
  <Paragraphs>57</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Montserrat</vt:lpstr>
      <vt:lpstr>Georgia</vt:lpstr>
      <vt:lpstr>Karla</vt:lpstr>
      <vt:lpstr>Cadwal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Baliuk Valentyn</dc:creator>
  <cp:lastModifiedBy>Baliuk Valentyn</cp:lastModifiedBy>
  <cp:revision>1</cp:revision>
  <dcterms:modified xsi:type="dcterms:W3CDTF">2018-06-13T12:11:38Z</dcterms:modified>
</cp:coreProperties>
</file>