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8"/>
  </p:notesMasterIdLst>
  <p:sldIdLst>
    <p:sldId id="256" r:id="rId2"/>
    <p:sldId id="257" r:id="rId3"/>
    <p:sldId id="258" r:id="rId4"/>
    <p:sldId id="261" r:id="rId5"/>
    <p:sldId id="262" r:id="rId6"/>
    <p:sldId id="263" r:id="rId7"/>
    <p:sldId id="264" r:id="rId8"/>
    <p:sldId id="259" r:id="rId9"/>
    <p:sldId id="266" r:id="rId10"/>
    <p:sldId id="267" r:id="rId11"/>
    <p:sldId id="272" r:id="rId12"/>
    <p:sldId id="276" r:id="rId13"/>
    <p:sldId id="277" r:id="rId14"/>
    <p:sldId id="278" r:id="rId15"/>
    <p:sldId id="268" r:id="rId16"/>
    <p:sldId id="282" r:id="rId17"/>
    <p:sldId id="280" r:id="rId18"/>
    <p:sldId id="269" r:id="rId19"/>
    <p:sldId id="270" r:id="rId20"/>
    <p:sldId id="271" r:id="rId21"/>
    <p:sldId id="285" r:id="rId22"/>
    <p:sldId id="284" r:id="rId23"/>
    <p:sldId id="279" r:id="rId24"/>
    <p:sldId id="281" r:id="rId25"/>
    <p:sldId id="283" r:id="rId26"/>
    <p:sldId id="26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dent 208619" initials="S2"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6" autoAdjust="0"/>
    <p:restoredTop sz="94682"/>
  </p:normalViewPr>
  <p:slideViewPr>
    <p:cSldViewPr snapToGrid="0" snapToObjects="1">
      <p:cViewPr varScale="1">
        <p:scale>
          <a:sx n="111" d="100"/>
          <a:sy n="111" d="100"/>
        </p:scale>
        <p:origin x="6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09T17:33:44.836"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0D918-C516-4A04-9C89-0C0BF025A8A3}" type="doc">
      <dgm:prSet loTypeId="urn:microsoft.com/office/officeart/2008/layout/LinedList" loCatId="list" qsTypeId="urn:microsoft.com/office/officeart/2005/8/quickstyle/simple2" qsCatId="simple" csTypeId="urn:microsoft.com/office/officeart/2005/8/colors/accent1_1" csCatId="accent1" phldr="1"/>
      <dgm:spPr/>
      <dgm:t>
        <a:bodyPr/>
        <a:lstStyle/>
        <a:p>
          <a:endParaRPr lang="en-US"/>
        </a:p>
      </dgm:t>
    </dgm:pt>
    <dgm:pt modelId="{68C5AE59-EA1A-46AA-860C-4CD88F0AFEE7}">
      <dgm:prSet/>
      <dgm:spPr/>
      <dgm:t>
        <a:bodyPr/>
        <a:lstStyle/>
        <a:p>
          <a:r>
            <a:rPr lang="en-US" b="0" i="0" dirty="0"/>
            <a:t>Microservices Architecture</a:t>
          </a:r>
          <a:endParaRPr lang="en-US" dirty="0"/>
        </a:p>
      </dgm:t>
    </dgm:pt>
    <dgm:pt modelId="{D8190202-82CA-4EE1-AC58-88103F94D2D6}" type="parTrans" cxnId="{99FBBD2A-492C-467F-A556-4FF3D1D132F4}">
      <dgm:prSet/>
      <dgm:spPr/>
      <dgm:t>
        <a:bodyPr/>
        <a:lstStyle/>
        <a:p>
          <a:endParaRPr lang="en-US"/>
        </a:p>
      </dgm:t>
    </dgm:pt>
    <dgm:pt modelId="{138153F7-BA63-46E5-AA0C-E5A52DBBC9A9}" type="sibTrans" cxnId="{99FBBD2A-492C-467F-A556-4FF3D1D132F4}">
      <dgm:prSet/>
      <dgm:spPr/>
      <dgm:t>
        <a:bodyPr/>
        <a:lstStyle/>
        <a:p>
          <a:endParaRPr lang="en-US"/>
        </a:p>
      </dgm:t>
    </dgm:pt>
    <dgm:pt modelId="{1082F9AC-3EE3-474C-97D9-AECD0B68BF3A}">
      <dgm:prSet/>
      <dgm:spPr/>
      <dgm:t>
        <a:bodyPr/>
        <a:lstStyle/>
        <a:p>
          <a:r>
            <a:rPr lang="en-US" b="0" i="0" dirty="0"/>
            <a:t>Upsides and downsides</a:t>
          </a:r>
          <a:endParaRPr lang="en-US" dirty="0"/>
        </a:p>
      </dgm:t>
    </dgm:pt>
    <dgm:pt modelId="{12C4C9E3-FF10-4F40-A340-8666F0EB1014}" type="parTrans" cxnId="{3A39D6DB-63D6-471B-A593-5A49FD2A2809}">
      <dgm:prSet/>
      <dgm:spPr/>
      <dgm:t>
        <a:bodyPr/>
        <a:lstStyle/>
        <a:p>
          <a:endParaRPr lang="en-US"/>
        </a:p>
      </dgm:t>
    </dgm:pt>
    <dgm:pt modelId="{5D6529C0-C98D-4CA0-A7A5-B5CEF65F15B8}" type="sibTrans" cxnId="{3A39D6DB-63D6-471B-A593-5A49FD2A2809}">
      <dgm:prSet/>
      <dgm:spPr/>
      <dgm:t>
        <a:bodyPr/>
        <a:lstStyle/>
        <a:p>
          <a:endParaRPr lang="en-US"/>
        </a:p>
      </dgm:t>
    </dgm:pt>
    <dgm:pt modelId="{EEADAC89-361A-4042-AFFD-71576047EBC8}">
      <dgm:prSet/>
      <dgm:spPr/>
      <dgm:t>
        <a:bodyPr/>
        <a:lstStyle/>
        <a:p>
          <a:r>
            <a:rPr lang="en-US" b="0" i="0" dirty="0"/>
            <a:t>Characteristics and patterns</a:t>
          </a:r>
          <a:endParaRPr lang="en-US" dirty="0"/>
        </a:p>
      </dgm:t>
    </dgm:pt>
    <dgm:pt modelId="{5BFF15D5-1718-4B01-B92F-489BFC43D68D}" type="parTrans" cxnId="{EF6229AB-5C95-40D2-BCD0-012D0A9ADEC0}">
      <dgm:prSet/>
      <dgm:spPr/>
      <dgm:t>
        <a:bodyPr/>
        <a:lstStyle/>
        <a:p>
          <a:endParaRPr lang="en-US"/>
        </a:p>
      </dgm:t>
    </dgm:pt>
    <dgm:pt modelId="{2813BAEA-415E-4EA7-9CCB-9E3BC992FC34}" type="sibTrans" cxnId="{EF6229AB-5C95-40D2-BCD0-012D0A9ADEC0}">
      <dgm:prSet/>
      <dgm:spPr/>
      <dgm:t>
        <a:bodyPr/>
        <a:lstStyle/>
        <a:p>
          <a:endParaRPr lang="en-US"/>
        </a:p>
      </dgm:t>
    </dgm:pt>
    <dgm:pt modelId="{03B5CF30-6957-4750-9C12-C2B8C7E0D090}">
      <dgm:prSet/>
      <dgm:spPr/>
      <dgm:t>
        <a:bodyPr/>
        <a:lstStyle/>
        <a:p>
          <a:r>
            <a:rPr lang="en-US" b="0" i="0" dirty="0"/>
            <a:t>Security</a:t>
          </a:r>
          <a:endParaRPr lang="en-US" dirty="0"/>
        </a:p>
      </dgm:t>
    </dgm:pt>
    <dgm:pt modelId="{DAF3EDE9-9BC1-4EFD-8B98-0A09DAE61B90}" type="parTrans" cxnId="{56A204C0-F4B7-423B-BA1B-3AF06B622D61}">
      <dgm:prSet/>
      <dgm:spPr/>
      <dgm:t>
        <a:bodyPr/>
        <a:lstStyle/>
        <a:p>
          <a:endParaRPr lang="en-US"/>
        </a:p>
      </dgm:t>
    </dgm:pt>
    <dgm:pt modelId="{79C5B041-C1FA-430D-9E67-120C5924C3A5}" type="sibTrans" cxnId="{56A204C0-F4B7-423B-BA1B-3AF06B622D61}">
      <dgm:prSet/>
      <dgm:spPr/>
      <dgm:t>
        <a:bodyPr/>
        <a:lstStyle/>
        <a:p>
          <a:endParaRPr lang="en-US"/>
        </a:p>
      </dgm:t>
    </dgm:pt>
    <dgm:pt modelId="{86694BE4-F1FC-4468-B480-339B0CD1525C}">
      <dgm:prSet/>
      <dgm:spPr/>
      <dgm:t>
        <a:bodyPr/>
        <a:lstStyle/>
        <a:p>
          <a:r>
            <a:rPr lang="en-US" b="0" i="0" dirty="0"/>
            <a:t>Vulnerabilities</a:t>
          </a:r>
          <a:endParaRPr lang="en-US" dirty="0"/>
        </a:p>
      </dgm:t>
    </dgm:pt>
    <dgm:pt modelId="{F60308F5-4081-4E7B-A47C-DB835EE00647}" type="parTrans" cxnId="{49F97061-D3B5-49BF-97E5-C1AD1BAA5FC9}">
      <dgm:prSet/>
      <dgm:spPr/>
      <dgm:t>
        <a:bodyPr/>
        <a:lstStyle/>
        <a:p>
          <a:endParaRPr lang="en-US"/>
        </a:p>
      </dgm:t>
    </dgm:pt>
    <dgm:pt modelId="{53597BE4-3315-4654-A66F-2C5DD5AD78AA}" type="sibTrans" cxnId="{49F97061-D3B5-49BF-97E5-C1AD1BAA5FC9}">
      <dgm:prSet/>
      <dgm:spPr/>
      <dgm:t>
        <a:bodyPr/>
        <a:lstStyle/>
        <a:p>
          <a:endParaRPr lang="en-US"/>
        </a:p>
      </dgm:t>
    </dgm:pt>
    <dgm:pt modelId="{B5EF5CE9-F046-4F7F-BE6C-F2B0FD5EA6D5}" type="pres">
      <dgm:prSet presAssocID="{2E50D918-C516-4A04-9C89-0C0BF025A8A3}" presName="vert0" presStyleCnt="0">
        <dgm:presLayoutVars>
          <dgm:dir/>
          <dgm:animOne val="branch"/>
          <dgm:animLvl val="lvl"/>
        </dgm:presLayoutVars>
      </dgm:prSet>
      <dgm:spPr/>
      <dgm:t>
        <a:bodyPr/>
        <a:lstStyle/>
        <a:p>
          <a:endParaRPr lang="en-US"/>
        </a:p>
      </dgm:t>
    </dgm:pt>
    <dgm:pt modelId="{16A9E5B8-E055-40EC-8E19-58B964DA9DC0}" type="pres">
      <dgm:prSet presAssocID="{68C5AE59-EA1A-46AA-860C-4CD88F0AFEE7}" presName="thickLine" presStyleLbl="alignNode1" presStyleIdx="0" presStyleCnt="5"/>
      <dgm:spPr/>
    </dgm:pt>
    <dgm:pt modelId="{AF206DDF-12BC-449C-B3DF-EBC6DDA996F4}" type="pres">
      <dgm:prSet presAssocID="{68C5AE59-EA1A-46AA-860C-4CD88F0AFEE7}" presName="horz1" presStyleCnt="0"/>
      <dgm:spPr/>
    </dgm:pt>
    <dgm:pt modelId="{D6FF7EFA-0B5B-4869-88AB-726344CDEA22}" type="pres">
      <dgm:prSet presAssocID="{68C5AE59-EA1A-46AA-860C-4CD88F0AFEE7}" presName="tx1" presStyleLbl="revTx" presStyleIdx="0" presStyleCnt="5"/>
      <dgm:spPr/>
      <dgm:t>
        <a:bodyPr/>
        <a:lstStyle/>
        <a:p>
          <a:endParaRPr lang="en-US"/>
        </a:p>
      </dgm:t>
    </dgm:pt>
    <dgm:pt modelId="{127DFFFB-B97F-4475-B115-2A9D5FF529CD}" type="pres">
      <dgm:prSet presAssocID="{68C5AE59-EA1A-46AA-860C-4CD88F0AFEE7}" presName="vert1" presStyleCnt="0"/>
      <dgm:spPr/>
    </dgm:pt>
    <dgm:pt modelId="{11C6D5DD-DDA4-44CF-95FF-013F751F834A}" type="pres">
      <dgm:prSet presAssocID="{1082F9AC-3EE3-474C-97D9-AECD0B68BF3A}" presName="thickLine" presStyleLbl="alignNode1" presStyleIdx="1" presStyleCnt="5"/>
      <dgm:spPr/>
    </dgm:pt>
    <dgm:pt modelId="{D8D7D973-EADC-4C57-B54F-C149274A89FE}" type="pres">
      <dgm:prSet presAssocID="{1082F9AC-3EE3-474C-97D9-AECD0B68BF3A}" presName="horz1" presStyleCnt="0"/>
      <dgm:spPr/>
    </dgm:pt>
    <dgm:pt modelId="{3049DB0B-A516-4E72-B648-3988BAD3B559}" type="pres">
      <dgm:prSet presAssocID="{1082F9AC-3EE3-474C-97D9-AECD0B68BF3A}" presName="tx1" presStyleLbl="revTx" presStyleIdx="1" presStyleCnt="5"/>
      <dgm:spPr/>
      <dgm:t>
        <a:bodyPr/>
        <a:lstStyle/>
        <a:p>
          <a:endParaRPr lang="en-US"/>
        </a:p>
      </dgm:t>
    </dgm:pt>
    <dgm:pt modelId="{6F035F5F-5CB6-4497-AFBE-BADB37D8485B}" type="pres">
      <dgm:prSet presAssocID="{1082F9AC-3EE3-474C-97D9-AECD0B68BF3A}" presName="vert1" presStyleCnt="0"/>
      <dgm:spPr/>
    </dgm:pt>
    <dgm:pt modelId="{D1AAFD37-BA52-48FD-8524-3B7A6524F698}" type="pres">
      <dgm:prSet presAssocID="{EEADAC89-361A-4042-AFFD-71576047EBC8}" presName="thickLine" presStyleLbl="alignNode1" presStyleIdx="2" presStyleCnt="5"/>
      <dgm:spPr/>
    </dgm:pt>
    <dgm:pt modelId="{5C4F1E99-24B2-4D2B-BE73-D88DF7D16623}" type="pres">
      <dgm:prSet presAssocID="{EEADAC89-361A-4042-AFFD-71576047EBC8}" presName="horz1" presStyleCnt="0"/>
      <dgm:spPr/>
    </dgm:pt>
    <dgm:pt modelId="{D5DBE170-4927-42DD-9CC2-544B056EE31F}" type="pres">
      <dgm:prSet presAssocID="{EEADAC89-361A-4042-AFFD-71576047EBC8}" presName="tx1" presStyleLbl="revTx" presStyleIdx="2" presStyleCnt="5"/>
      <dgm:spPr/>
      <dgm:t>
        <a:bodyPr/>
        <a:lstStyle/>
        <a:p>
          <a:endParaRPr lang="en-US"/>
        </a:p>
      </dgm:t>
    </dgm:pt>
    <dgm:pt modelId="{173E179D-05A2-4010-A017-33A18A8EC713}" type="pres">
      <dgm:prSet presAssocID="{EEADAC89-361A-4042-AFFD-71576047EBC8}" presName="vert1" presStyleCnt="0"/>
      <dgm:spPr/>
    </dgm:pt>
    <dgm:pt modelId="{0F59488E-849F-49DA-B956-D37342A8894C}" type="pres">
      <dgm:prSet presAssocID="{86694BE4-F1FC-4468-B480-339B0CD1525C}" presName="thickLine" presStyleLbl="alignNode1" presStyleIdx="3" presStyleCnt="5"/>
      <dgm:spPr/>
    </dgm:pt>
    <dgm:pt modelId="{84538107-45D2-42AB-A057-5875FAE1532B}" type="pres">
      <dgm:prSet presAssocID="{86694BE4-F1FC-4468-B480-339B0CD1525C}" presName="horz1" presStyleCnt="0"/>
      <dgm:spPr/>
    </dgm:pt>
    <dgm:pt modelId="{E9197E25-7F67-4330-AF87-072931540B35}" type="pres">
      <dgm:prSet presAssocID="{86694BE4-F1FC-4468-B480-339B0CD1525C}" presName="tx1" presStyleLbl="revTx" presStyleIdx="3" presStyleCnt="5"/>
      <dgm:spPr/>
      <dgm:t>
        <a:bodyPr/>
        <a:lstStyle/>
        <a:p>
          <a:endParaRPr lang="en-US"/>
        </a:p>
      </dgm:t>
    </dgm:pt>
    <dgm:pt modelId="{55E43534-A2E5-4F3B-A71D-2FB5B7252E91}" type="pres">
      <dgm:prSet presAssocID="{86694BE4-F1FC-4468-B480-339B0CD1525C}" presName="vert1" presStyleCnt="0"/>
      <dgm:spPr/>
    </dgm:pt>
    <dgm:pt modelId="{7214274F-2186-45A7-969B-C95044F6C638}" type="pres">
      <dgm:prSet presAssocID="{03B5CF30-6957-4750-9C12-C2B8C7E0D090}" presName="thickLine" presStyleLbl="alignNode1" presStyleIdx="4" presStyleCnt="5"/>
      <dgm:spPr/>
    </dgm:pt>
    <dgm:pt modelId="{63994001-AFA1-44B7-9394-2952635ACBD6}" type="pres">
      <dgm:prSet presAssocID="{03B5CF30-6957-4750-9C12-C2B8C7E0D090}" presName="horz1" presStyleCnt="0"/>
      <dgm:spPr/>
    </dgm:pt>
    <dgm:pt modelId="{3BC3D2C8-526B-4C45-9FA3-A823F1B0D7B8}" type="pres">
      <dgm:prSet presAssocID="{03B5CF30-6957-4750-9C12-C2B8C7E0D090}" presName="tx1" presStyleLbl="revTx" presStyleIdx="4" presStyleCnt="5"/>
      <dgm:spPr/>
      <dgm:t>
        <a:bodyPr/>
        <a:lstStyle/>
        <a:p>
          <a:endParaRPr lang="en-US"/>
        </a:p>
      </dgm:t>
    </dgm:pt>
    <dgm:pt modelId="{1A2BF492-0800-4AAE-825B-322C0D39094F}" type="pres">
      <dgm:prSet presAssocID="{03B5CF30-6957-4750-9C12-C2B8C7E0D090}" presName="vert1" presStyleCnt="0"/>
      <dgm:spPr/>
    </dgm:pt>
  </dgm:ptLst>
  <dgm:cxnLst>
    <dgm:cxn modelId="{99FBBD2A-492C-467F-A556-4FF3D1D132F4}" srcId="{2E50D918-C516-4A04-9C89-0C0BF025A8A3}" destId="{68C5AE59-EA1A-46AA-860C-4CD88F0AFEE7}" srcOrd="0" destOrd="0" parTransId="{D8190202-82CA-4EE1-AC58-88103F94D2D6}" sibTransId="{138153F7-BA63-46E5-AA0C-E5A52DBBC9A9}"/>
    <dgm:cxn modelId="{85409480-FA4A-4FAF-B32C-54BDA6448D7C}" type="presOf" srcId="{EEADAC89-361A-4042-AFFD-71576047EBC8}" destId="{D5DBE170-4927-42DD-9CC2-544B056EE31F}" srcOrd="0" destOrd="0" presId="urn:microsoft.com/office/officeart/2008/layout/LinedList"/>
    <dgm:cxn modelId="{56A204C0-F4B7-423B-BA1B-3AF06B622D61}" srcId="{2E50D918-C516-4A04-9C89-0C0BF025A8A3}" destId="{03B5CF30-6957-4750-9C12-C2B8C7E0D090}" srcOrd="4" destOrd="0" parTransId="{DAF3EDE9-9BC1-4EFD-8B98-0A09DAE61B90}" sibTransId="{79C5B041-C1FA-430D-9E67-120C5924C3A5}"/>
    <dgm:cxn modelId="{BC68DFB2-0A13-43E3-AD53-F3BFF01844F3}" type="presOf" srcId="{86694BE4-F1FC-4468-B480-339B0CD1525C}" destId="{E9197E25-7F67-4330-AF87-072931540B35}" srcOrd="0" destOrd="0" presId="urn:microsoft.com/office/officeart/2008/layout/LinedList"/>
    <dgm:cxn modelId="{9C44BA28-89A1-4495-8A29-3F3C57426196}" type="presOf" srcId="{1082F9AC-3EE3-474C-97D9-AECD0B68BF3A}" destId="{3049DB0B-A516-4E72-B648-3988BAD3B559}" srcOrd="0" destOrd="0" presId="urn:microsoft.com/office/officeart/2008/layout/LinedList"/>
    <dgm:cxn modelId="{49F97061-D3B5-49BF-97E5-C1AD1BAA5FC9}" srcId="{2E50D918-C516-4A04-9C89-0C0BF025A8A3}" destId="{86694BE4-F1FC-4468-B480-339B0CD1525C}" srcOrd="3" destOrd="0" parTransId="{F60308F5-4081-4E7B-A47C-DB835EE00647}" sibTransId="{53597BE4-3315-4654-A66F-2C5DD5AD78AA}"/>
    <dgm:cxn modelId="{3A39D6DB-63D6-471B-A593-5A49FD2A2809}" srcId="{2E50D918-C516-4A04-9C89-0C0BF025A8A3}" destId="{1082F9AC-3EE3-474C-97D9-AECD0B68BF3A}" srcOrd="1" destOrd="0" parTransId="{12C4C9E3-FF10-4F40-A340-8666F0EB1014}" sibTransId="{5D6529C0-C98D-4CA0-A7A5-B5CEF65F15B8}"/>
    <dgm:cxn modelId="{5589ABCA-B9C0-4001-9140-5C80B409F40C}" type="presOf" srcId="{68C5AE59-EA1A-46AA-860C-4CD88F0AFEE7}" destId="{D6FF7EFA-0B5B-4869-88AB-726344CDEA22}" srcOrd="0" destOrd="0" presId="urn:microsoft.com/office/officeart/2008/layout/LinedList"/>
    <dgm:cxn modelId="{363C7545-733D-4BCA-8034-7CB4F9686CD6}" type="presOf" srcId="{03B5CF30-6957-4750-9C12-C2B8C7E0D090}" destId="{3BC3D2C8-526B-4C45-9FA3-A823F1B0D7B8}" srcOrd="0" destOrd="0" presId="urn:microsoft.com/office/officeart/2008/layout/LinedList"/>
    <dgm:cxn modelId="{EF6229AB-5C95-40D2-BCD0-012D0A9ADEC0}" srcId="{2E50D918-C516-4A04-9C89-0C0BF025A8A3}" destId="{EEADAC89-361A-4042-AFFD-71576047EBC8}" srcOrd="2" destOrd="0" parTransId="{5BFF15D5-1718-4B01-B92F-489BFC43D68D}" sibTransId="{2813BAEA-415E-4EA7-9CCB-9E3BC992FC34}"/>
    <dgm:cxn modelId="{7683DB25-D407-4062-8C73-CB4055C5956D}" type="presOf" srcId="{2E50D918-C516-4A04-9C89-0C0BF025A8A3}" destId="{B5EF5CE9-F046-4F7F-BE6C-F2B0FD5EA6D5}" srcOrd="0" destOrd="0" presId="urn:microsoft.com/office/officeart/2008/layout/LinedList"/>
    <dgm:cxn modelId="{2DE7445E-B5A6-4C70-BD47-AC278CEC8ADE}" type="presParOf" srcId="{B5EF5CE9-F046-4F7F-BE6C-F2B0FD5EA6D5}" destId="{16A9E5B8-E055-40EC-8E19-58B964DA9DC0}" srcOrd="0" destOrd="0" presId="urn:microsoft.com/office/officeart/2008/layout/LinedList"/>
    <dgm:cxn modelId="{0DDAED87-F1EC-48D1-A641-27C501767BA7}" type="presParOf" srcId="{B5EF5CE9-F046-4F7F-BE6C-F2B0FD5EA6D5}" destId="{AF206DDF-12BC-449C-B3DF-EBC6DDA996F4}" srcOrd="1" destOrd="0" presId="urn:microsoft.com/office/officeart/2008/layout/LinedList"/>
    <dgm:cxn modelId="{33FA9448-DCC8-4AC1-B30B-E473B2EA4BD3}" type="presParOf" srcId="{AF206DDF-12BC-449C-B3DF-EBC6DDA996F4}" destId="{D6FF7EFA-0B5B-4869-88AB-726344CDEA22}" srcOrd="0" destOrd="0" presId="urn:microsoft.com/office/officeart/2008/layout/LinedList"/>
    <dgm:cxn modelId="{05D45BAA-AB72-4DAE-9AEA-B5AA526FCF42}" type="presParOf" srcId="{AF206DDF-12BC-449C-B3DF-EBC6DDA996F4}" destId="{127DFFFB-B97F-4475-B115-2A9D5FF529CD}" srcOrd="1" destOrd="0" presId="urn:microsoft.com/office/officeart/2008/layout/LinedList"/>
    <dgm:cxn modelId="{116525F2-686B-4C65-A524-0DB939DC4C9D}" type="presParOf" srcId="{B5EF5CE9-F046-4F7F-BE6C-F2B0FD5EA6D5}" destId="{11C6D5DD-DDA4-44CF-95FF-013F751F834A}" srcOrd="2" destOrd="0" presId="urn:microsoft.com/office/officeart/2008/layout/LinedList"/>
    <dgm:cxn modelId="{542B85C5-7893-4A00-B044-E005AA8F4FB0}" type="presParOf" srcId="{B5EF5CE9-F046-4F7F-BE6C-F2B0FD5EA6D5}" destId="{D8D7D973-EADC-4C57-B54F-C149274A89FE}" srcOrd="3" destOrd="0" presId="urn:microsoft.com/office/officeart/2008/layout/LinedList"/>
    <dgm:cxn modelId="{3DCA5489-D72F-4FA4-B321-1DFBC9D9C18B}" type="presParOf" srcId="{D8D7D973-EADC-4C57-B54F-C149274A89FE}" destId="{3049DB0B-A516-4E72-B648-3988BAD3B559}" srcOrd="0" destOrd="0" presId="urn:microsoft.com/office/officeart/2008/layout/LinedList"/>
    <dgm:cxn modelId="{2F519A77-B030-4BF9-9484-A77BEEBD1CFB}" type="presParOf" srcId="{D8D7D973-EADC-4C57-B54F-C149274A89FE}" destId="{6F035F5F-5CB6-4497-AFBE-BADB37D8485B}" srcOrd="1" destOrd="0" presId="urn:microsoft.com/office/officeart/2008/layout/LinedList"/>
    <dgm:cxn modelId="{BD0BA339-4A12-4FF1-A551-FF0378B0111B}" type="presParOf" srcId="{B5EF5CE9-F046-4F7F-BE6C-F2B0FD5EA6D5}" destId="{D1AAFD37-BA52-48FD-8524-3B7A6524F698}" srcOrd="4" destOrd="0" presId="urn:microsoft.com/office/officeart/2008/layout/LinedList"/>
    <dgm:cxn modelId="{13974822-29F8-4047-8AEA-D55179804F87}" type="presParOf" srcId="{B5EF5CE9-F046-4F7F-BE6C-F2B0FD5EA6D5}" destId="{5C4F1E99-24B2-4D2B-BE73-D88DF7D16623}" srcOrd="5" destOrd="0" presId="urn:microsoft.com/office/officeart/2008/layout/LinedList"/>
    <dgm:cxn modelId="{3C2BCD4E-807F-4847-BC7A-33274F139CA5}" type="presParOf" srcId="{5C4F1E99-24B2-4D2B-BE73-D88DF7D16623}" destId="{D5DBE170-4927-42DD-9CC2-544B056EE31F}" srcOrd="0" destOrd="0" presId="urn:microsoft.com/office/officeart/2008/layout/LinedList"/>
    <dgm:cxn modelId="{8EF34631-830D-40BC-B312-4A15DBB908D1}" type="presParOf" srcId="{5C4F1E99-24B2-4D2B-BE73-D88DF7D16623}" destId="{173E179D-05A2-4010-A017-33A18A8EC713}" srcOrd="1" destOrd="0" presId="urn:microsoft.com/office/officeart/2008/layout/LinedList"/>
    <dgm:cxn modelId="{BA4ED364-CEED-430B-8D38-C018FBBDE096}" type="presParOf" srcId="{B5EF5CE9-F046-4F7F-BE6C-F2B0FD5EA6D5}" destId="{0F59488E-849F-49DA-B956-D37342A8894C}" srcOrd="6" destOrd="0" presId="urn:microsoft.com/office/officeart/2008/layout/LinedList"/>
    <dgm:cxn modelId="{4FED5D53-BB87-4962-8D18-1F953B86C6E9}" type="presParOf" srcId="{B5EF5CE9-F046-4F7F-BE6C-F2B0FD5EA6D5}" destId="{84538107-45D2-42AB-A057-5875FAE1532B}" srcOrd="7" destOrd="0" presId="urn:microsoft.com/office/officeart/2008/layout/LinedList"/>
    <dgm:cxn modelId="{8A45AC13-B8F2-44AE-9839-284CD91C4869}" type="presParOf" srcId="{84538107-45D2-42AB-A057-5875FAE1532B}" destId="{E9197E25-7F67-4330-AF87-072931540B35}" srcOrd="0" destOrd="0" presId="urn:microsoft.com/office/officeart/2008/layout/LinedList"/>
    <dgm:cxn modelId="{633D6419-F88E-42DA-BDF2-5CF736A79E1F}" type="presParOf" srcId="{84538107-45D2-42AB-A057-5875FAE1532B}" destId="{55E43534-A2E5-4F3B-A71D-2FB5B7252E91}" srcOrd="1" destOrd="0" presId="urn:microsoft.com/office/officeart/2008/layout/LinedList"/>
    <dgm:cxn modelId="{26519309-5504-4CCD-9A7C-92341E4F5B0E}" type="presParOf" srcId="{B5EF5CE9-F046-4F7F-BE6C-F2B0FD5EA6D5}" destId="{7214274F-2186-45A7-969B-C95044F6C638}" srcOrd="8" destOrd="0" presId="urn:microsoft.com/office/officeart/2008/layout/LinedList"/>
    <dgm:cxn modelId="{9BF745F4-3E47-4717-9132-016F285F9C42}" type="presParOf" srcId="{B5EF5CE9-F046-4F7F-BE6C-F2B0FD5EA6D5}" destId="{63994001-AFA1-44B7-9394-2952635ACBD6}" srcOrd="9" destOrd="0" presId="urn:microsoft.com/office/officeart/2008/layout/LinedList"/>
    <dgm:cxn modelId="{9B103AD2-A96C-41F7-ABAF-A3EDC2DA3A4D}" type="presParOf" srcId="{63994001-AFA1-44B7-9394-2952635ACBD6}" destId="{3BC3D2C8-526B-4C45-9FA3-A823F1B0D7B8}" srcOrd="0" destOrd="0" presId="urn:microsoft.com/office/officeart/2008/layout/LinedList"/>
    <dgm:cxn modelId="{72494BD9-C43C-417B-9661-350030DCC626}" type="presParOf" srcId="{63994001-AFA1-44B7-9394-2952635ACBD6}" destId="{1A2BF492-0800-4AAE-825B-322C0D3909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106EB9-E434-4A94-ABFF-9B94B21D5DEE}"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E65DE0E1-F0E5-492F-8F28-F8F6FE7D044E}">
      <dgm:prSet/>
      <dgm:spPr/>
      <dgm:t>
        <a:bodyPr/>
        <a:lstStyle/>
        <a:p>
          <a:r>
            <a:rPr lang="en-US" b="1" i="0"/>
            <a:t>Componentization via Services </a:t>
          </a:r>
          <a:br>
            <a:rPr lang="en-US" b="1" i="0"/>
          </a:br>
          <a:r>
            <a:rPr lang="en-US" b="1" i="0"/>
            <a:t>Component</a:t>
          </a:r>
          <a:r>
            <a:rPr lang="en-US" b="0" i="0"/>
            <a:t> is a unit of software that is independently replaceable and upgradeable. Ideally changes only affect one small service – independently deployable.</a:t>
          </a:r>
          <a:endParaRPr lang="en-US"/>
        </a:p>
      </dgm:t>
    </dgm:pt>
    <dgm:pt modelId="{7EBFF5EE-144B-4947-891F-F4590662A726}" type="parTrans" cxnId="{D2F49CFE-B3F8-48B5-8087-2B5F608A587E}">
      <dgm:prSet/>
      <dgm:spPr/>
      <dgm:t>
        <a:bodyPr/>
        <a:lstStyle/>
        <a:p>
          <a:endParaRPr lang="en-US"/>
        </a:p>
      </dgm:t>
    </dgm:pt>
    <dgm:pt modelId="{41F6496B-3617-4F4E-AD29-A133537DE792}" type="sibTrans" cxnId="{D2F49CFE-B3F8-48B5-8087-2B5F608A587E}">
      <dgm:prSet/>
      <dgm:spPr/>
      <dgm:t>
        <a:bodyPr/>
        <a:lstStyle/>
        <a:p>
          <a:endParaRPr lang="en-US"/>
        </a:p>
      </dgm:t>
    </dgm:pt>
    <dgm:pt modelId="{22018DCC-8EEF-4167-B839-AAB1C3BC28C0}">
      <dgm:prSet/>
      <dgm:spPr/>
      <dgm:t>
        <a:bodyPr/>
        <a:lstStyle/>
        <a:p>
          <a:r>
            <a:rPr lang="en-US" b="1" i="0" dirty="0"/>
            <a:t>Organized around Business Capabilities</a:t>
          </a:r>
          <a:br>
            <a:rPr lang="en-US" b="1" i="0" dirty="0"/>
          </a:br>
          <a:r>
            <a:rPr lang="en-US" b="0" i="0" dirty="0"/>
            <a:t>Splitting application into services organized around business context. Explicit separation required by service components makes it easier to keep the team boundaries clear.</a:t>
          </a:r>
          <a:endParaRPr lang="en-US" dirty="0"/>
        </a:p>
      </dgm:t>
    </dgm:pt>
    <dgm:pt modelId="{BC354F13-A951-4134-8916-2E052ADB37BC}" type="parTrans" cxnId="{FF948A74-4DE4-484B-B962-1E20FC6F8AA2}">
      <dgm:prSet/>
      <dgm:spPr/>
      <dgm:t>
        <a:bodyPr/>
        <a:lstStyle/>
        <a:p>
          <a:endParaRPr lang="en-US"/>
        </a:p>
      </dgm:t>
    </dgm:pt>
    <dgm:pt modelId="{C4168D55-0028-40EA-A3A1-21082120712C}" type="sibTrans" cxnId="{FF948A74-4DE4-484B-B962-1E20FC6F8AA2}">
      <dgm:prSet/>
      <dgm:spPr/>
      <dgm:t>
        <a:bodyPr/>
        <a:lstStyle/>
        <a:p>
          <a:endParaRPr lang="en-US"/>
        </a:p>
      </dgm:t>
    </dgm:pt>
    <dgm:pt modelId="{DA3AB2D6-1270-468A-83CB-34167AA91DB4}">
      <dgm:prSet/>
      <dgm:spPr/>
      <dgm:t>
        <a:bodyPr/>
        <a:lstStyle/>
        <a:p>
          <a:r>
            <a:rPr lang="en-US" b="1" i="0"/>
            <a:t>Smart endpoints and dumb pipes</a:t>
          </a:r>
          <a:br>
            <a:rPr lang="en-US" b="1" i="0"/>
          </a:br>
          <a:r>
            <a:rPr lang="en-US" b="0" i="0"/>
            <a:t> Decouple all logics from communication layer and “be smart” instead – while building decoupled and cohesive, we gain lightweight message bus.</a:t>
          </a:r>
          <a:endParaRPr lang="en-US"/>
        </a:p>
      </dgm:t>
    </dgm:pt>
    <dgm:pt modelId="{D96F3B3D-9AB5-45F4-AD67-D71ECAC8C934}" type="parTrans" cxnId="{21F84DDE-A92E-46BB-BABB-6B33EF9E0F46}">
      <dgm:prSet/>
      <dgm:spPr/>
      <dgm:t>
        <a:bodyPr/>
        <a:lstStyle/>
        <a:p>
          <a:endParaRPr lang="en-US"/>
        </a:p>
      </dgm:t>
    </dgm:pt>
    <dgm:pt modelId="{118AFC95-2CBC-4969-8EE8-5CDD78BA224F}" type="sibTrans" cxnId="{21F84DDE-A92E-46BB-BABB-6B33EF9E0F46}">
      <dgm:prSet/>
      <dgm:spPr/>
      <dgm:t>
        <a:bodyPr/>
        <a:lstStyle/>
        <a:p>
          <a:endParaRPr lang="en-US"/>
        </a:p>
      </dgm:t>
    </dgm:pt>
    <dgm:pt modelId="{4B05D09B-3224-4ABD-B59C-0450EE406412}">
      <dgm:prSet/>
      <dgm:spPr/>
      <dgm:t>
        <a:bodyPr/>
        <a:lstStyle/>
        <a:p>
          <a:r>
            <a:rPr lang="en-US" b="1" i="0" dirty="0"/>
            <a:t>Decentralized governance</a:t>
          </a:r>
          <a:br>
            <a:rPr lang="en-US" b="1" i="0" dirty="0"/>
          </a:br>
          <a:r>
            <a:rPr lang="en-US" b="0" i="0" dirty="0"/>
            <a:t>Each service can be build using different technology and not affect the whole application. There is only matter of internal communication. We can choose the best tool for the job. Many languages = many options</a:t>
          </a:r>
          <a:endParaRPr lang="en-US" dirty="0"/>
        </a:p>
      </dgm:t>
    </dgm:pt>
    <dgm:pt modelId="{08CA5106-C50B-4880-A90C-7D5A628ACB59}" type="parTrans" cxnId="{2CC58E20-3627-4E76-97E3-C57CD3ADBC01}">
      <dgm:prSet/>
      <dgm:spPr/>
      <dgm:t>
        <a:bodyPr/>
        <a:lstStyle/>
        <a:p>
          <a:endParaRPr lang="en-US"/>
        </a:p>
      </dgm:t>
    </dgm:pt>
    <dgm:pt modelId="{C30E8B31-6DE2-4C03-91EF-983330A64739}" type="sibTrans" cxnId="{2CC58E20-3627-4E76-97E3-C57CD3ADBC01}">
      <dgm:prSet/>
      <dgm:spPr/>
      <dgm:t>
        <a:bodyPr/>
        <a:lstStyle/>
        <a:p>
          <a:endParaRPr lang="en-US"/>
        </a:p>
      </dgm:t>
    </dgm:pt>
    <dgm:pt modelId="{600FAE52-3C77-2F46-A760-C1BBE85BE40B}">
      <dgm:prSet/>
      <dgm:spPr/>
      <dgm:t>
        <a:bodyPr/>
        <a:lstStyle/>
        <a:p>
          <a:r>
            <a:rPr lang="en-US" b="1" dirty="0" smtClean="0"/>
            <a:t>Decentralized data management</a:t>
          </a:r>
          <a:br>
            <a:rPr lang="en-US" b="1" dirty="0" smtClean="0"/>
          </a:br>
          <a:r>
            <a:rPr lang="en-US" dirty="0" smtClean="0"/>
            <a:t>Each service has it’s own model of the world. Each service has(usually) own database. No single entity has responsibility for whole data.</a:t>
          </a:r>
          <a:endParaRPr lang="en-US" dirty="0"/>
        </a:p>
      </dgm:t>
    </dgm:pt>
    <dgm:pt modelId="{7FB594A0-B4D5-EF44-B3A0-0C4477B9F76F}" type="parTrans" cxnId="{CDD791AE-A2A5-2945-9330-E3F83B1A74D3}">
      <dgm:prSet/>
      <dgm:spPr/>
      <dgm:t>
        <a:bodyPr/>
        <a:lstStyle/>
        <a:p>
          <a:endParaRPr lang="en-US"/>
        </a:p>
      </dgm:t>
    </dgm:pt>
    <dgm:pt modelId="{905A170B-EBBA-924F-86C5-927BFD416C07}" type="sibTrans" cxnId="{CDD791AE-A2A5-2945-9330-E3F83B1A74D3}">
      <dgm:prSet/>
      <dgm:spPr/>
      <dgm:t>
        <a:bodyPr/>
        <a:lstStyle/>
        <a:p>
          <a:endParaRPr lang="en-US"/>
        </a:p>
      </dgm:t>
    </dgm:pt>
    <dgm:pt modelId="{7B4CAA4F-325B-3040-BD06-56EDBB3CB036}">
      <dgm:prSet/>
      <dgm:spPr/>
      <dgm:t>
        <a:bodyPr/>
        <a:lstStyle/>
        <a:p>
          <a:r>
            <a:rPr lang="en-US" b="1" dirty="0" smtClean="0"/>
            <a:t>Design for failure</a:t>
          </a:r>
          <a:br>
            <a:rPr lang="en-US" b="1" dirty="0" smtClean="0"/>
          </a:br>
          <a:r>
            <a:rPr lang="en-US" b="0" dirty="0" smtClean="0"/>
            <a:t>Application needs to be able to handle services failure and respond gracefully to client. It is important to be able to react to such events and restore service</a:t>
          </a:r>
          <a:endParaRPr lang="en-US" b="0" dirty="0"/>
        </a:p>
      </dgm:t>
    </dgm:pt>
    <dgm:pt modelId="{31F162DB-8F5F-814A-9650-C4FECE52A099}" type="parTrans" cxnId="{F1400FCF-8BC0-E04F-84BC-D7545DEE2417}">
      <dgm:prSet/>
      <dgm:spPr/>
      <dgm:t>
        <a:bodyPr/>
        <a:lstStyle/>
        <a:p>
          <a:endParaRPr lang="en-US"/>
        </a:p>
      </dgm:t>
    </dgm:pt>
    <dgm:pt modelId="{092594EB-A47F-D146-9101-CC042E9E427D}" type="sibTrans" cxnId="{F1400FCF-8BC0-E04F-84BC-D7545DEE2417}">
      <dgm:prSet/>
      <dgm:spPr/>
      <dgm:t>
        <a:bodyPr/>
        <a:lstStyle/>
        <a:p>
          <a:endParaRPr lang="en-US"/>
        </a:p>
      </dgm:t>
    </dgm:pt>
    <dgm:pt modelId="{4A0AA427-D4A9-4F49-A619-15D5E32E0150}" type="pres">
      <dgm:prSet presAssocID="{58106EB9-E434-4A94-ABFF-9B94B21D5DEE}" presName="linear" presStyleCnt="0">
        <dgm:presLayoutVars>
          <dgm:animLvl val="lvl"/>
          <dgm:resizeHandles val="exact"/>
        </dgm:presLayoutVars>
      </dgm:prSet>
      <dgm:spPr/>
      <dgm:t>
        <a:bodyPr/>
        <a:lstStyle/>
        <a:p>
          <a:endParaRPr lang="en-US"/>
        </a:p>
      </dgm:t>
    </dgm:pt>
    <dgm:pt modelId="{1AD9E907-1AE9-D64D-BE8C-3C96F65B0CBA}" type="pres">
      <dgm:prSet presAssocID="{E65DE0E1-F0E5-492F-8F28-F8F6FE7D044E}" presName="parentText" presStyleLbl="node1" presStyleIdx="0" presStyleCnt="6">
        <dgm:presLayoutVars>
          <dgm:chMax val="0"/>
          <dgm:bulletEnabled val="1"/>
        </dgm:presLayoutVars>
      </dgm:prSet>
      <dgm:spPr/>
      <dgm:t>
        <a:bodyPr/>
        <a:lstStyle/>
        <a:p>
          <a:endParaRPr lang="en-US"/>
        </a:p>
      </dgm:t>
    </dgm:pt>
    <dgm:pt modelId="{9263FC72-CF3A-7A49-84CF-974216DB2AA2}" type="pres">
      <dgm:prSet presAssocID="{41F6496B-3617-4F4E-AD29-A133537DE792}" presName="spacer" presStyleCnt="0"/>
      <dgm:spPr/>
    </dgm:pt>
    <dgm:pt modelId="{4FA38E00-E6C8-2142-A9A8-492F2C53B3D3}" type="pres">
      <dgm:prSet presAssocID="{22018DCC-8EEF-4167-B839-AAB1C3BC28C0}" presName="parentText" presStyleLbl="node1" presStyleIdx="1" presStyleCnt="6">
        <dgm:presLayoutVars>
          <dgm:chMax val="0"/>
          <dgm:bulletEnabled val="1"/>
        </dgm:presLayoutVars>
      </dgm:prSet>
      <dgm:spPr/>
      <dgm:t>
        <a:bodyPr/>
        <a:lstStyle/>
        <a:p>
          <a:endParaRPr lang="en-US"/>
        </a:p>
      </dgm:t>
    </dgm:pt>
    <dgm:pt modelId="{D5CFC8F0-D575-A845-9252-62545A8447A8}" type="pres">
      <dgm:prSet presAssocID="{C4168D55-0028-40EA-A3A1-21082120712C}" presName="spacer" presStyleCnt="0"/>
      <dgm:spPr/>
    </dgm:pt>
    <dgm:pt modelId="{9DBBCE2E-2C8C-C146-9411-5AA65AB99B76}" type="pres">
      <dgm:prSet presAssocID="{DA3AB2D6-1270-468A-83CB-34167AA91DB4}" presName="parentText" presStyleLbl="node1" presStyleIdx="2" presStyleCnt="6">
        <dgm:presLayoutVars>
          <dgm:chMax val="0"/>
          <dgm:bulletEnabled val="1"/>
        </dgm:presLayoutVars>
      </dgm:prSet>
      <dgm:spPr/>
      <dgm:t>
        <a:bodyPr/>
        <a:lstStyle/>
        <a:p>
          <a:endParaRPr lang="en-US"/>
        </a:p>
      </dgm:t>
    </dgm:pt>
    <dgm:pt modelId="{594DF572-C08A-F94A-BC81-E01020D2BBDD}" type="pres">
      <dgm:prSet presAssocID="{118AFC95-2CBC-4969-8EE8-5CDD78BA224F}" presName="spacer" presStyleCnt="0"/>
      <dgm:spPr/>
    </dgm:pt>
    <dgm:pt modelId="{8ECF76D5-E167-DC44-B305-AFE908D8FFF5}" type="pres">
      <dgm:prSet presAssocID="{4B05D09B-3224-4ABD-B59C-0450EE406412}" presName="parentText" presStyleLbl="node1" presStyleIdx="3" presStyleCnt="6">
        <dgm:presLayoutVars>
          <dgm:chMax val="0"/>
          <dgm:bulletEnabled val="1"/>
        </dgm:presLayoutVars>
      </dgm:prSet>
      <dgm:spPr/>
      <dgm:t>
        <a:bodyPr/>
        <a:lstStyle/>
        <a:p>
          <a:endParaRPr lang="en-US"/>
        </a:p>
      </dgm:t>
    </dgm:pt>
    <dgm:pt modelId="{37248C90-CD35-B54B-B997-0A112F6E32CD}" type="pres">
      <dgm:prSet presAssocID="{C30E8B31-6DE2-4C03-91EF-983330A64739}" presName="spacer" presStyleCnt="0"/>
      <dgm:spPr/>
    </dgm:pt>
    <dgm:pt modelId="{3BC7A635-0CF4-124E-86EF-1744500E61BB}" type="pres">
      <dgm:prSet presAssocID="{600FAE52-3C77-2F46-A760-C1BBE85BE40B}" presName="parentText" presStyleLbl="node1" presStyleIdx="4" presStyleCnt="6">
        <dgm:presLayoutVars>
          <dgm:chMax val="0"/>
          <dgm:bulletEnabled val="1"/>
        </dgm:presLayoutVars>
      </dgm:prSet>
      <dgm:spPr/>
      <dgm:t>
        <a:bodyPr/>
        <a:lstStyle/>
        <a:p>
          <a:endParaRPr lang="en-US"/>
        </a:p>
      </dgm:t>
    </dgm:pt>
    <dgm:pt modelId="{3411237A-3AF9-294A-BA18-4C590F66C392}" type="pres">
      <dgm:prSet presAssocID="{905A170B-EBBA-924F-86C5-927BFD416C07}" presName="spacer" presStyleCnt="0"/>
      <dgm:spPr/>
    </dgm:pt>
    <dgm:pt modelId="{D5811BFA-8758-0F43-9087-671212263CAF}" type="pres">
      <dgm:prSet presAssocID="{7B4CAA4F-325B-3040-BD06-56EDBB3CB036}" presName="parentText" presStyleLbl="node1" presStyleIdx="5" presStyleCnt="6">
        <dgm:presLayoutVars>
          <dgm:chMax val="0"/>
          <dgm:bulletEnabled val="1"/>
        </dgm:presLayoutVars>
      </dgm:prSet>
      <dgm:spPr/>
      <dgm:t>
        <a:bodyPr/>
        <a:lstStyle/>
        <a:p>
          <a:endParaRPr lang="en-US"/>
        </a:p>
      </dgm:t>
    </dgm:pt>
  </dgm:ptLst>
  <dgm:cxnLst>
    <dgm:cxn modelId="{2009C38B-B9F8-0141-935F-CE48EFFF824A}" type="presOf" srcId="{600FAE52-3C77-2F46-A760-C1BBE85BE40B}" destId="{3BC7A635-0CF4-124E-86EF-1744500E61BB}" srcOrd="0" destOrd="0" presId="urn:microsoft.com/office/officeart/2005/8/layout/vList2"/>
    <dgm:cxn modelId="{21F84DDE-A92E-46BB-BABB-6B33EF9E0F46}" srcId="{58106EB9-E434-4A94-ABFF-9B94B21D5DEE}" destId="{DA3AB2D6-1270-468A-83CB-34167AA91DB4}" srcOrd="2" destOrd="0" parTransId="{D96F3B3D-9AB5-45F4-AD67-D71ECAC8C934}" sibTransId="{118AFC95-2CBC-4969-8EE8-5CDD78BA224F}"/>
    <dgm:cxn modelId="{F1400FCF-8BC0-E04F-84BC-D7545DEE2417}" srcId="{58106EB9-E434-4A94-ABFF-9B94B21D5DEE}" destId="{7B4CAA4F-325B-3040-BD06-56EDBB3CB036}" srcOrd="5" destOrd="0" parTransId="{31F162DB-8F5F-814A-9650-C4FECE52A099}" sibTransId="{092594EB-A47F-D146-9101-CC042E9E427D}"/>
    <dgm:cxn modelId="{76C749C2-C639-0043-B8B4-B2F420C837AF}" type="presOf" srcId="{7B4CAA4F-325B-3040-BD06-56EDBB3CB036}" destId="{D5811BFA-8758-0F43-9087-671212263CAF}" srcOrd="0" destOrd="0" presId="urn:microsoft.com/office/officeart/2005/8/layout/vList2"/>
    <dgm:cxn modelId="{2CC58E20-3627-4E76-97E3-C57CD3ADBC01}" srcId="{58106EB9-E434-4A94-ABFF-9B94B21D5DEE}" destId="{4B05D09B-3224-4ABD-B59C-0450EE406412}" srcOrd="3" destOrd="0" parTransId="{08CA5106-C50B-4880-A90C-7D5A628ACB59}" sibTransId="{C30E8B31-6DE2-4C03-91EF-983330A64739}"/>
    <dgm:cxn modelId="{FF948A74-4DE4-484B-B962-1E20FC6F8AA2}" srcId="{58106EB9-E434-4A94-ABFF-9B94B21D5DEE}" destId="{22018DCC-8EEF-4167-B839-AAB1C3BC28C0}" srcOrd="1" destOrd="0" parTransId="{BC354F13-A951-4134-8916-2E052ADB37BC}" sibTransId="{C4168D55-0028-40EA-A3A1-21082120712C}"/>
    <dgm:cxn modelId="{D4FCCA23-8C3D-A64E-BF7A-33896D7F0F3B}" type="presOf" srcId="{22018DCC-8EEF-4167-B839-AAB1C3BC28C0}" destId="{4FA38E00-E6C8-2142-A9A8-492F2C53B3D3}" srcOrd="0" destOrd="0" presId="urn:microsoft.com/office/officeart/2005/8/layout/vList2"/>
    <dgm:cxn modelId="{CDD791AE-A2A5-2945-9330-E3F83B1A74D3}" srcId="{58106EB9-E434-4A94-ABFF-9B94B21D5DEE}" destId="{600FAE52-3C77-2F46-A760-C1BBE85BE40B}" srcOrd="4" destOrd="0" parTransId="{7FB594A0-B4D5-EF44-B3A0-0C4477B9F76F}" sibTransId="{905A170B-EBBA-924F-86C5-927BFD416C07}"/>
    <dgm:cxn modelId="{25E69CEE-D852-2948-BF0A-EB154DE17D1B}" type="presOf" srcId="{DA3AB2D6-1270-468A-83CB-34167AA91DB4}" destId="{9DBBCE2E-2C8C-C146-9411-5AA65AB99B76}" srcOrd="0" destOrd="0" presId="urn:microsoft.com/office/officeart/2005/8/layout/vList2"/>
    <dgm:cxn modelId="{C73BC6E2-6CA6-4F45-8986-6EAFA8647F1B}" type="presOf" srcId="{58106EB9-E434-4A94-ABFF-9B94B21D5DEE}" destId="{4A0AA427-D4A9-4F49-A619-15D5E32E0150}" srcOrd="0" destOrd="0" presId="urn:microsoft.com/office/officeart/2005/8/layout/vList2"/>
    <dgm:cxn modelId="{848808FF-3051-B14E-9083-5F85CE88FB14}" type="presOf" srcId="{4B05D09B-3224-4ABD-B59C-0450EE406412}" destId="{8ECF76D5-E167-DC44-B305-AFE908D8FFF5}" srcOrd="0" destOrd="0" presId="urn:microsoft.com/office/officeart/2005/8/layout/vList2"/>
    <dgm:cxn modelId="{D2F49CFE-B3F8-48B5-8087-2B5F608A587E}" srcId="{58106EB9-E434-4A94-ABFF-9B94B21D5DEE}" destId="{E65DE0E1-F0E5-492F-8F28-F8F6FE7D044E}" srcOrd="0" destOrd="0" parTransId="{7EBFF5EE-144B-4947-891F-F4590662A726}" sibTransId="{41F6496B-3617-4F4E-AD29-A133537DE792}"/>
    <dgm:cxn modelId="{90D32866-4320-E149-BA5E-8F0854824339}" type="presOf" srcId="{E65DE0E1-F0E5-492F-8F28-F8F6FE7D044E}" destId="{1AD9E907-1AE9-D64D-BE8C-3C96F65B0CBA}" srcOrd="0" destOrd="0" presId="urn:microsoft.com/office/officeart/2005/8/layout/vList2"/>
    <dgm:cxn modelId="{233E733C-5135-D744-A939-40AFFA7B99C1}" type="presParOf" srcId="{4A0AA427-D4A9-4F49-A619-15D5E32E0150}" destId="{1AD9E907-1AE9-D64D-BE8C-3C96F65B0CBA}" srcOrd="0" destOrd="0" presId="urn:microsoft.com/office/officeart/2005/8/layout/vList2"/>
    <dgm:cxn modelId="{B7BE2B5A-63EE-6944-8F79-A6C942A474EE}" type="presParOf" srcId="{4A0AA427-D4A9-4F49-A619-15D5E32E0150}" destId="{9263FC72-CF3A-7A49-84CF-974216DB2AA2}" srcOrd="1" destOrd="0" presId="urn:microsoft.com/office/officeart/2005/8/layout/vList2"/>
    <dgm:cxn modelId="{5E1AA9C6-3B62-744A-89F4-0F0097E58645}" type="presParOf" srcId="{4A0AA427-D4A9-4F49-A619-15D5E32E0150}" destId="{4FA38E00-E6C8-2142-A9A8-492F2C53B3D3}" srcOrd="2" destOrd="0" presId="urn:microsoft.com/office/officeart/2005/8/layout/vList2"/>
    <dgm:cxn modelId="{D86396B1-B2F1-354F-8A84-53653D487A81}" type="presParOf" srcId="{4A0AA427-D4A9-4F49-A619-15D5E32E0150}" destId="{D5CFC8F0-D575-A845-9252-62545A8447A8}" srcOrd="3" destOrd="0" presId="urn:microsoft.com/office/officeart/2005/8/layout/vList2"/>
    <dgm:cxn modelId="{6939112B-0A21-AF4B-9839-A44E2ED6FE27}" type="presParOf" srcId="{4A0AA427-D4A9-4F49-A619-15D5E32E0150}" destId="{9DBBCE2E-2C8C-C146-9411-5AA65AB99B76}" srcOrd="4" destOrd="0" presId="urn:microsoft.com/office/officeart/2005/8/layout/vList2"/>
    <dgm:cxn modelId="{5DADC9EE-CA6A-D048-9E5F-4FFFEA3F9704}" type="presParOf" srcId="{4A0AA427-D4A9-4F49-A619-15D5E32E0150}" destId="{594DF572-C08A-F94A-BC81-E01020D2BBDD}" srcOrd="5" destOrd="0" presId="urn:microsoft.com/office/officeart/2005/8/layout/vList2"/>
    <dgm:cxn modelId="{AAD64B5F-2649-754F-8D68-33568D4B0476}" type="presParOf" srcId="{4A0AA427-D4A9-4F49-A619-15D5E32E0150}" destId="{8ECF76D5-E167-DC44-B305-AFE908D8FFF5}" srcOrd="6" destOrd="0" presId="urn:microsoft.com/office/officeart/2005/8/layout/vList2"/>
    <dgm:cxn modelId="{9B76D4BB-78B3-1B46-81E3-6DE874623679}" type="presParOf" srcId="{4A0AA427-D4A9-4F49-A619-15D5E32E0150}" destId="{37248C90-CD35-B54B-B997-0A112F6E32CD}" srcOrd="7" destOrd="0" presId="urn:microsoft.com/office/officeart/2005/8/layout/vList2"/>
    <dgm:cxn modelId="{05D66468-7D8A-A141-B5A7-8A2B4A188D24}" type="presParOf" srcId="{4A0AA427-D4A9-4F49-A619-15D5E32E0150}" destId="{3BC7A635-0CF4-124E-86EF-1744500E61BB}" srcOrd="8" destOrd="0" presId="urn:microsoft.com/office/officeart/2005/8/layout/vList2"/>
    <dgm:cxn modelId="{816FBABD-31F9-EC4E-9F94-F906A24D348F}" type="presParOf" srcId="{4A0AA427-D4A9-4F49-A619-15D5E32E0150}" destId="{3411237A-3AF9-294A-BA18-4C590F66C392}" srcOrd="9" destOrd="0" presId="urn:microsoft.com/office/officeart/2005/8/layout/vList2"/>
    <dgm:cxn modelId="{2ECAC723-E7B5-1E47-A923-874FE321E67F}" type="presParOf" srcId="{4A0AA427-D4A9-4F49-A619-15D5E32E0150}" destId="{D5811BFA-8758-0F43-9087-671212263CAF}"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842847-BD24-47F3-926D-C62D53FD3F51}" type="doc">
      <dgm:prSet loTypeId="urn:microsoft.com/office/officeart/2005/8/layout/process1" loCatId="process" qsTypeId="urn:microsoft.com/office/officeart/2005/8/quickstyle/simple4" qsCatId="simple" csTypeId="urn:microsoft.com/office/officeart/2005/8/colors/accent2_2" csCatId="accent2"/>
      <dgm:spPr/>
      <dgm:t>
        <a:bodyPr/>
        <a:lstStyle/>
        <a:p>
          <a:endParaRPr lang="en-US"/>
        </a:p>
      </dgm:t>
    </dgm:pt>
    <dgm:pt modelId="{459AD218-444B-48C3-B93A-94E63384203F}">
      <dgm:prSet/>
      <dgm:spPr/>
      <dgm:t>
        <a:bodyPr/>
        <a:lstStyle/>
        <a:p>
          <a:r>
            <a:rPr lang="en-US" b="0" i="0"/>
            <a:t>Amazon’s Two Pizza Team Rule</a:t>
          </a:r>
          <a:endParaRPr lang="en-US"/>
        </a:p>
      </dgm:t>
    </dgm:pt>
    <dgm:pt modelId="{06956DBA-75A8-4D88-8E03-C2F8D2B97E4E}" type="parTrans" cxnId="{88CCEBD3-BCF5-4B95-A30A-B62770807F66}">
      <dgm:prSet/>
      <dgm:spPr/>
      <dgm:t>
        <a:bodyPr/>
        <a:lstStyle/>
        <a:p>
          <a:endParaRPr lang="en-US"/>
        </a:p>
      </dgm:t>
    </dgm:pt>
    <dgm:pt modelId="{2F3AC828-7326-454B-BE99-D9540685A597}" type="sibTrans" cxnId="{88CCEBD3-BCF5-4B95-A30A-B62770807F66}">
      <dgm:prSet/>
      <dgm:spPr/>
      <dgm:t>
        <a:bodyPr/>
        <a:lstStyle/>
        <a:p>
          <a:endParaRPr lang="en-US"/>
        </a:p>
      </dgm:t>
    </dgm:pt>
    <dgm:pt modelId="{55C3C20F-C301-4886-B5BF-88554B9B7E4D}">
      <dgm:prSet/>
      <dgm:spPr/>
      <dgm:t>
        <a:bodyPr/>
        <a:lstStyle/>
        <a:p>
          <a:r>
            <a:rPr lang="en-US" b="0" i="0"/>
            <a:t>Whole team can be fed by two pizzas.</a:t>
          </a:r>
          <a:endParaRPr lang="en-US"/>
        </a:p>
      </dgm:t>
    </dgm:pt>
    <dgm:pt modelId="{32553C21-E67B-4CEA-B2D6-EF5EF281EEE9}" type="parTrans" cxnId="{0873F399-45AC-4186-B06B-68B690B9555C}">
      <dgm:prSet/>
      <dgm:spPr/>
      <dgm:t>
        <a:bodyPr/>
        <a:lstStyle/>
        <a:p>
          <a:endParaRPr lang="en-US"/>
        </a:p>
      </dgm:t>
    </dgm:pt>
    <dgm:pt modelId="{91537FD0-E944-4DFB-A9BA-2C7361A3A948}" type="sibTrans" cxnId="{0873F399-45AC-4186-B06B-68B690B9555C}">
      <dgm:prSet/>
      <dgm:spPr/>
      <dgm:t>
        <a:bodyPr/>
        <a:lstStyle/>
        <a:p>
          <a:endParaRPr lang="en-US"/>
        </a:p>
      </dgm:t>
    </dgm:pt>
    <dgm:pt modelId="{D33FEF45-C997-4C72-BFEA-AE9DDEE66E70}" type="pres">
      <dgm:prSet presAssocID="{49842847-BD24-47F3-926D-C62D53FD3F51}" presName="Name0" presStyleCnt="0">
        <dgm:presLayoutVars>
          <dgm:dir/>
          <dgm:resizeHandles val="exact"/>
        </dgm:presLayoutVars>
      </dgm:prSet>
      <dgm:spPr/>
      <dgm:t>
        <a:bodyPr/>
        <a:lstStyle/>
        <a:p>
          <a:endParaRPr lang="en-US"/>
        </a:p>
      </dgm:t>
    </dgm:pt>
    <dgm:pt modelId="{69FF4DE3-FC16-4969-BA63-3E72F7A52E62}" type="pres">
      <dgm:prSet presAssocID="{459AD218-444B-48C3-B93A-94E63384203F}" presName="node" presStyleLbl="node1" presStyleIdx="0" presStyleCnt="2">
        <dgm:presLayoutVars>
          <dgm:bulletEnabled val="1"/>
        </dgm:presLayoutVars>
      </dgm:prSet>
      <dgm:spPr/>
      <dgm:t>
        <a:bodyPr/>
        <a:lstStyle/>
        <a:p>
          <a:endParaRPr lang="en-US"/>
        </a:p>
      </dgm:t>
    </dgm:pt>
    <dgm:pt modelId="{F371A21D-146B-4E6D-BCA1-2BC4B894A002}" type="pres">
      <dgm:prSet presAssocID="{2F3AC828-7326-454B-BE99-D9540685A597}" presName="sibTrans" presStyleLbl="sibTrans2D1" presStyleIdx="0" presStyleCnt="1"/>
      <dgm:spPr/>
      <dgm:t>
        <a:bodyPr/>
        <a:lstStyle/>
        <a:p>
          <a:endParaRPr lang="en-US"/>
        </a:p>
      </dgm:t>
    </dgm:pt>
    <dgm:pt modelId="{D8FE6CCF-CCA1-4359-9D8E-09E5DB86044E}" type="pres">
      <dgm:prSet presAssocID="{2F3AC828-7326-454B-BE99-D9540685A597}" presName="connectorText" presStyleLbl="sibTrans2D1" presStyleIdx="0" presStyleCnt="1"/>
      <dgm:spPr/>
      <dgm:t>
        <a:bodyPr/>
        <a:lstStyle/>
        <a:p>
          <a:endParaRPr lang="en-US"/>
        </a:p>
      </dgm:t>
    </dgm:pt>
    <dgm:pt modelId="{7D2639AD-A9CC-4644-BE31-12D7D79CE5B1}" type="pres">
      <dgm:prSet presAssocID="{55C3C20F-C301-4886-B5BF-88554B9B7E4D}" presName="node" presStyleLbl="node1" presStyleIdx="1" presStyleCnt="2">
        <dgm:presLayoutVars>
          <dgm:bulletEnabled val="1"/>
        </dgm:presLayoutVars>
      </dgm:prSet>
      <dgm:spPr/>
      <dgm:t>
        <a:bodyPr/>
        <a:lstStyle/>
        <a:p>
          <a:endParaRPr lang="en-US"/>
        </a:p>
      </dgm:t>
    </dgm:pt>
  </dgm:ptLst>
  <dgm:cxnLst>
    <dgm:cxn modelId="{0873F399-45AC-4186-B06B-68B690B9555C}" srcId="{49842847-BD24-47F3-926D-C62D53FD3F51}" destId="{55C3C20F-C301-4886-B5BF-88554B9B7E4D}" srcOrd="1" destOrd="0" parTransId="{32553C21-E67B-4CEA-B2D6-EF5EF281EEE9}" sibTransId="{91537FD0-E944-4DFB-A9BA-2C7361A3A948}"/>
    <dgm:cxn modelId="{2C6BDC7F-4BF0-49D7-8C80-1167EE0C1BA3}" type="presOf" srcId="{49842847-BD24-47F3-926D-C62D53FD3F51}" destId="{D33FEF45-C997-4C72-BFEA-AE9DDEE66E70}" srcOrd="0" destOrd="0" presId="urn:microsoft.com/office/officeart/2005/8/layout/process1"/>
    <dgm:cxn modelId="{39B4A3E7-FE89-4006-883F-91F8D6C41CEC}" type="presOf" srcId="{2F3AC828-7326-454B-BE99-D9540685A597}" destId="{D8FE6CCF-CCA1-4359-9D8E-09E5DB86044E}" srcOrd="1" destOrd="0" presId="urn:microsoft.com/office/officeart/2005/8/layout/process1"/>
    <dgm:cxn modelId="{88CCEBD3-BCF5-4B95-A30A-B62770807F66}" srcId="{49842847-BD24-47F3-926D-C62D53FD3F51}" destId="{459AD218-444B-48C3-B93A-94E63384203F}" srcOrd="0" destOrd="0" parTransId="{06956DBA-75A8-4D88-8E03-C2F8D2B97E4E}" sibTransId="{2F3AC828-7326-454B-BE99-D9540685A597}"/>
    <dgm:cxn modelId="{A2A78C70-29F8-4932-BFF3-51FB8BFAB1C4}" type="presOf" srcId="{55C3C20F-C301-4886-B5BF-88554B9B7E4D}" destId="{7D2639AD-A9CC-4644-BE31-12D7D79CE5B1}" srcOrd="0" destOrd="0" presId="urn:microsoft.com/office/officeart/2005/8/layout/process1"/>
    <dgm:cxn modelId="{079AAA2E-CEAC-4C32-9DB5-04C2BC2542F2}" type="presOf" srcId="{459AD218-444B-48C3-B93A-94E63384203F}" destId="{69FF4DE3-FC16-4969-BA63-3E72F7A52E62}" srcOrd="0" destOrd="0" presId="urn:microsoft.com/office/officeart/2005/8/layout/process1"/>
    <dgm:cxn modelId="{7782684E-1ADC-4E2F-9D16-61B226162F0C}" type="presOf" srcId="{2F3AC828-7326-454B-BE99-D9540685A597}" destId="{F371A21D-146B-4E6D-BCA1-2BC4B894A002}" srcOrd="0" destOrd="0" presId="urn:microsoft.com/office/officeart/2005/8/layout/process1"/>
    <dgm:cxn modelId="{B5F88149-6A44-4EA4-81E4-9833C71FE905}" type="presParOf" srcId="{D33FEF45-C997-4C72-BFEA-AE9DDEE66E70}" destId="{69FF4DE3-FC16-4969-BA63-3E72F7A52E62}" srcOrd="0" destOrd="0" presId="urn:microsoft.com/office/officeart/2005/8/layout/process1"/>
    <dgm:cxn modelId="{A99D3CFC-DEF9-41C9-94E6-1BE47EE7F8CC}" type="presParOf" srcId="{D33FEF45-C997-4C72-BFEA-AE9DDEE66E70}" destId="{F371A21D-146B-4E6D-BCA1-2BC4B894A002}" srcOrd="1" destOrd="0" presId="urn:microsoft.com/office/officeart/2005/8/layout/process1"/>
    <dgm:cxn modelId="{1B9C0154-A684-4404-A34C-D82157E3DE4B}" type="presParOf" srcId="{F371A21D-146B-4E6D-BCA1-2BC4B894A002}" destId="{D8FE6CCF-CCA1-4359-9D8E-09E5DB86044E}" srcOrd="0" destOrd="0" presId="urn:microsoft.com/office/officeart/2005/8/layout/process1"/>
    <dgm:cxn modelId="{136AFCCB-1B95-4ECD-A840-70FBB06A1BF5}" type="presParOf" srcId="{D33FEF45-C997-4C72-BFEA-AE9DDEE66E70}" destId="{7D2639AD-A9CC-4644-BE31-12D7D79CE5B1}"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D36267-1263-40A8-A9DE-94DFE1138CA7}" type="doc">
      <dgm:prSet loTypeId="urn:microsoft.com/office/officeart/2005/8/layout/default" loCatId="list" qsTypeId="urn:microsoft.com/office/officeart/2005/8/quickstyle/simple5" qsCatId="simple" csTypeId="urn:microsoft.com/office/officeart/2005/8/colors/accent1_3" csCatId="accent1"/>
      <dgm:spPr/>
      <dgm:t>
        <a:bodyPr/>
        <a:lstStyle/>
        <a:p>
          <a:endParaRPr lang="en-US"/>
        </a:p>
      </dgm:t>
    </dgm:pt>
    <dgm:pt modelId="{DB3D97EE-C50E-49D7-8347-E0864FE3354A}">
      <dgm:prSet/>
      <dgm:spPr/>
      <dgm:t>
        <a:bodyPr/>
        <a:lstStyle/>
        <a:p>
          <a:r>
            <a:rPr lang="en-US" b="0" i="0"/>
            <a:t>Encrypt traffic wherever you can</a:t>
          </a:r>
          <a:endParaRPr lang="en-US"/>
        </a:p>
      </dgm:t>
    </dgm:pt>
    <dgm:pt modelId="{62F76911-0A37-4309-B7D2-AD0B10A2D635}" type="parTrans" cxnId="{A2C0EAEB-EFCF-4F61-9D99-3B807FD13652}">
      <dgm:prSet/>
      <dgm:spPr/>
      <dgm:t>
        <a:bodyPr/>
        <a:lstStyle/>
        <a:p>
          <a:endParaRPr lang="en-US"/>
        </a:p>
      </dgm:t>
    </dgm:pt>
    <dgm:pt modelId="{26B75E27-A5E9-4821-8E99-A32D10ED8E0A}" type="sibTrans" cxnId="{A2C0EAEB-EFCF-4F61-9D99-3B807FD13652}">
      <dgm:prSet/>
      <dgm:spPr/>
      <dgm:t>
        <a:bodyPr/>
        <a:lstStyle/>
        <a:p>
          <a:endParaRPr lang="en-US"/>
        </a:p>
      </dgm:t>
    </dgm:pt>
    <dgm:pt modelId="{6EB03D3C-0550-4A2A-9B74-1AEF421A069A}">
      <dgm:prSet/>
      <dgm:spPr/>
      <dgm:t>
        <a:bodyPr/>
        <a:lstStyle/>
        <a:p>
          <a:r>
            <a:rPr lang="en-US" b="0" i="0"/>
            <a:t>Use identity and access control</a:t>
          </a:r>
          <a:endParaRPr lang="en-US"/>
        </a:p>
      </dgm:t>
    </dgm:pt>
    <dgm:pt modelId="{4D99450B-11D4-492A-AF37-15D16A75B0DA}" type="parTrans" cxnId="{34E79E2A-928A-40E3-9165-5C0A1582538D}">
      <dgm:prSet/>
      <dgm:spPr/>
      <dgm:t>
        <a:bodyPr/>
        <a:lstStyle/>
        <a:p>
          <a:endParaRPr lang="en-US"/>
        </a:p>
      </dgm:t>
    </dgm:pt>
    <dgm:pt modelId="{80FD06A7-6CD4-464C-855A-6282FF5A8A86}" type="sibTrans" cxnId="{34E79E2A-928A-40E3-9165-5C0A1582538D}">
      <dgm:prSet/>
      <dgm:spPr/>
      <dgm:t>
        <a:bodyPr/>
        <a:lstStyle/>
        <a:p>
          <a:endParaRPr lang="en-US"/>
        </a:p>
      </dgm:t>
    </dgm:pt>
    <dgm:pt modelId="{F0903961-D175-4868-B819-210C6740596E}">
      <dgm:prSet/>
      <dgm:spPr/>
      <dgm:t>
        <a:bodyPr/>
        <a:lstStyle/>
        <a:p>
          <a:r>
            <a:rPr lang="en-US" b="0" i="0"/>
            <a:t>Never rely only on edge security(defense in depth)</a:t>
          </a:r>
          <a:endParaRPr lang="en-US"/>
        </a:p>
      </dgm:t>
    </dgm:pt>
    <dgm:pt modelId="{D0D7EC19-3023-4682-A1D5-80D535015395}" type="parTrans" cxnId="{7FCE7DE5-97DB-460C-934E-653F9E443C42}">
      <dgm:prSet/>
      <dgm:spPr/>
      <dgm:t>
        <a:bodyPr/>
        <a:lstStyle/>
        <a:p>
          <a:endParaRPr lang="en-US"/>
        </a:p>
      </dgm:t>
    </dgm:pt>
    <dgm:pt modelId="{DF919CB8-9B73-4AE8-8EEF-2A7D23AEA39D}" type="sibTrans" cxnId="{7FCE7DE5-97DB-460C-934E-653F9E443C42}">
      <dgm:prSet/>
      <dgm:spPr/>
      <dgm:t>
        <a:bodyPr/>
        <a:lstStyle/>
        <a:p>
          <a:endParaRPr lang="en-US"/>
        </a:p>
      </dgm:t>
    </dgm:pt>
    <dgm:pt modelId="{176C6BE1-8C70-4155-B4C9-A8C3447DF0B1}">
      <dgm:prSet/>
      <dgm:spPr/>
      <dgm:t>
        <a:bodyPr/>
        <a:lstStyle/>
        <a:p>
          <a:r>
            <a:rPr lang="en-US" b="0" i="0"/>
            <a:t>API Gateway – get your services out of public network</a:t>
          </a:r>
          <a:endParaRPr lang="en-US"/>
        </a:p>
      </dgm:t>
    </dgm:pt>
    <dgm:pt modelId="{235F947A-F534-4D4F-B2A9-5EE6305A9DC7}" type="parTrans" cxnId="{A3B66F06-32CD-4145-BA49-BFEC920A1EBE}">
      <dgm:prSet/>
      <dgm:spPr/>
      <dgm:t>
        <a:bodyPr/>
        <a:lstStyle/>
        <a:p>
          <a:endParaRPr lang="en-US"/>
        </a:p>
      </dgm:t>
    </dgm:pt>
    <dgm:pt modelId="{647931AD-A125-4D93-B1F9-E70997116D47}" type="sibTrans" cxnId="{A3B66F06-32CD-4145-BA49-BFEC920A1EBE}">
      <dgm:prSet/>
      <dgm:spPr/>
      <dgm:t>
        <a:bodyPr/>
        <a:lstStyle/>
        <a:p>
          <a:endParaRPr lang="en-US"/>
        </a:p>
      </dgm:t>
    </dgm:pt>
    <dgm:pt modelId="{7BDB5AC2-E38D-4E22-A9D5-75277D02EB3F}">
      <dgm:prSet/>
      <dgm:spPr/>
      <dgm:t>
        <a:bodyPr/>
        <a:lstStyle/>
        <a:p>
          <a:r>
            <a:rPr lang="en-US" b="0" i="0" dirty="0"/>
            <a:t>Monitoring and audits – you must know what happens inside all the time</a:t>
          </a:r>
          <a:endParaRPr lang="en-US" dirty="0"/>
        </a:p>
      </dgm:t>
    </dgm:pt>
    <dgm:pt modelId="{DFF1012E-5F27-4432-822E-397156789A60}" type="parTrans" cxnId="{8EEAB563-69CA-40A9-8280-5BBF4BC7EB4B}">
      <dgm:prSet/>
      <dgm:spPr/>
      <dgm:t>
        <a:bodyPr/>
        <a:lstStyle/>
        <a:p>
          <a:endParaRPr lang="en-US"/>
        </a:p>
      </dgm:t>
    </dgm:pt>
    <dgm:pt modelId="{39BB90EC-1C46-43C6-BE7E-23A4B8ECBE68}" type="sibTrans" cxnId="{8EEAB563-69CA-40A9-8280-5BBF4BC7EB4B}">
      <dgm:prSet/>
      <dgm:spPr/>
      <dgm:t>
        <a:bodyPr/>
        <a:lstStyle/>
        <a:p>
          <a:endParaRPr lang="en-US"/>
        </a:p>
      </dgm:t>
    </dgm:pt>
    <dgm:pt modelId="{20D3A6B4-068B-4064-BF26-39B0225250BE}" type="pres">
      <dgm:prSet presAssocID="{6BD36267-1263-40A8-A9DE-94DFE1138CA7}" presName="diagram" presStyleCnt="0">
        <dgm:presLayoutVars>
          <dgm:dir/>
          <dgm:resizeHandles val="exact"/>
        </dgm:presLayoutVars>
      </dgm:prSet>
      <dgm:spPr/>
      <dgm:t>
        <a:bodyPr/>
        <a:lstStyle/>
        <a:p>
          <a:endParaRPr lang="en-US"/>
        </a:p>
      </dgm:t>
    </dgm:pt>
    <dgm:pt modelId="{7427F19A-F11B-4666-8FB4-01E4ABEF959B}" type="pres">
      <dgm:prSet presAssocID="{DB3D97EE-C50E-49D7-8347-E0864FE3354A}" presName="node" presStyleLbl="node1" presStyleIdx="0" presStyleCnt="5">
        <dgm:presLayoutVars>
          <dgm:bulletEnabled val="1"/>
        </dgm:presLayoutVars>
      </dgm:prSet>
      <dgm:spPr/>
      <dgm:t>
        <a:bodyPr/>
        <a:lstStyle/>
        <a:p>
          <a:endParaRPr lang="en-US"/>
        </a:p>
      </dgm:t>
    </dgm:pt>
    <dgm:pt modelId="{63C02B9B-3B7E-4ACA-8DEC-D69C8402FB56}" type="pres">
      <dgm:prSet presAssocID="{26B75E27-A5E9-4821-8E99-A32D10ED8E0A}" presName="sibTrans" presStyleCnt="0"/>
      <dgm:spPr/>
    </dgm:pt>
    <dgm:pt modelId="{6F99313B-A2EC-4825-99E0-251BD2EE6749}" type="pres">
      <dgm:prSet presAssocID="{6EB03D3C-0550-4A2A-9B74-1AEF421A069A}" presName="node" presStyleLbl="node1" presStyleIdx="1" presStyleCnt="5">
        <dgm:presLayoutVars>
          <dgm:bulletEnabled val="1"/>
        </dgm:presLayoutVars>
      </dgm:prSet>
      <dgm:spPr/>
      <dgm:t>
        <a:bodyPr/>
        <a:lstStyle/>
        <a:p>
          <a:endParaRPr lang="en-US"/>
        </a:p>
      </dgm:t>
    </dgm:pt>
    <dgm:pt modelId="{704ADBDA-3DB1-49CA-8577-143F7ECB0632}" type="pres">
      <dgm:prSet presAssocID="{80FD06A7-6CD4-464C-855A-6282FF5A8A86}" presName="sibTrans" presStyleCnt="0"/>
      <dgm:spPr/>
    </dgm:pt>
    <dgm:pt modelId="{DE9001C3-BDCE-4E35-9E13-068E62408A20}" type="pres">
      <dgm:prSet presAssocID="{F0903961-D175-4868-B819-210C6740596E}" presName="node" presStyleLbl="node1" presStyleIdx="2" presStyleCnt="5">
        <dgm:presLayoutVars>
          <dgm:bulletEnabled val="1"/>
        </dgm:presLayoutVars>
      </dgm:prSet>
      <dgm:spPr/>
      <dgm:t>
        <a:bodyPr/>
        <a:lstStyle/>
        <a:p>
          <a:endParaRPr lang="en-US"/>
        </a:p>
      </dgm:t>
    </dgm:pt>
    <dgm:pt modelId="{8FC2BF35-1CB6-4834-A7D6-630B9593521C}" type="pres">
      <dgm:prSet presAssocID="{DF919CB8-9B73-4AE8-8EEF-2A7D23AEA39D}" presName="sibTrans" presStyleCnt="0"/>
      <dgm:spPr/>
    </dgm:pt>
    <dgm:pt modelId="{7745CB2F-0808-43F6-B60A-040B3A3234FE}" type="pres">
      <dgm:prSet presAssocID="{176C6BE1-8C70-4155-B4C9-A8C3447DF0B1}" presName="node" presStyleLbl="node1" presStyleIdx="3" presStyleCnt="5">
        <dgm:presLayoutVars>
          <dgm:bulletEnabled val="1"/>
        </dgm:presLayoutVars>
      </dgm:prSet>
      <dgm:spPr/>
      <dgm:t>
        <a:bodyPr/>
        <a:lstStyle/>
        <a:p>
          <a:endParaRPr lang="en-US"/>
        </a:p>
      </dgm:t>
    </dgm:pt>
    <dgm:pt modelId="{C0E3AE00-599A-42F4-AE87-777B32B8E1B0}" type="pres">
      <dgm:prSet presAssocID="{647931AD-A125-4D93-B1F9-E70997116D47}" presName="sibTrans" presStyleCnt="0"/>
      <dgm:spPr/>
    </dgm:pt>
    <dgm:pt modelId="{9CBFA739-E39D-45E4-A910-52D52A1162A5}" type="pres">
      <dgm:prSet presAssocID="{7BDB5AC2-E38D-4E22-A9D5-75277D02EB3F}" presName="node" presStyleLbl="node1" presStyleIdx="4" presStyleCnt="5">
        <dgm:presLayoutVars>
          <dgm:bulletEnabled val="1"/>
        </dgm:presLayoutVars>
      </dgm:prSet>
      <dgm:spPr/>
      <dgm:t>
        <a:bodyPr/>
        <a:lstStyle/>
        <a:p>
          <a:endParaRPr lang="en-US"/>
        </a:p>
      </dgm:t>
    </dgm:pt>
  </dgm:ptLst>
  <dgm:cxnLst>
    <dgm:cxn modelId="{B8102745-F4EA-45CB-872B-ED56EF605E1D}" type="presOf" srcId="{7BDB5AC2-E38D-4E22-A9D5-75277D02EB3F}" destId="{9CBFA739-E39D-45E4-A910-52D52A1162A5}" srcOrd="0" destOrd="0" presId="urn:microsoft.com/office/officeart/2005/8/layout/default"/>
    <dgm:cxn modelId="{7FCE7DE5-97DB-460C-934E-653F9E443C42}" srcId="{6BD36267-1263-40A8-A9DE-94DFE1138CA7}" destId="{F0903961-D175-4868-B819-210C6740596E}" srcOrd="2" destOrd="0" parTransId="{D0D7EC19-3023-4682-A1D5-80D535015395}" sibTransId="{DF919CB8-9B73-4AE8-8EEF-2A7D23AEA39D}"/>
    <dgm:cxn modelId="{8EEAB563-69CA-40A9-8280-5BBF4BC7EB4B}" srcId="{6BD36267-1263-40A8-A9DE-94DFE1138CA7}" destId="{7BDB5AC2-E38D-4E22-A9D5-75277D02EB3F}" srcOrd="4" destOrd="0" parTransId="{DFF1012E-5F27-4432-822E-397156789A60}" sibTransId="{39BB90EC-1C46-43C6-BE7E-23A4B8ECBE68}"/>
    <dgm:cxn modelId="{A2C0EAEB-EFCF-4F61-9D99-3B807FD13652}" srcId="{6BD36267-1263-40A8-A9DE-94DFE1138CA7}" destId="{DB3D97EE-C50E-49D7-8347-E0864FE3354A}" srcOrd="0" destOrd="0" parTransId="{62F76911-0A37-4309-B7D2-AD0B10A2D635}" sibTransId="{26B75E27-A5E9-4821-8E99-A32D10ED8E0A}"/>
    <dgm:cxn modelId="{34E79E2A-928A-40E3-9165-5C0A1582538D}" srcId="{6BD36267-1263-40A8-A9DE-94DFE1138CA7}" destId="{6EB03D3C-0550-4A2A-9B74-1AEF421A069A}" srcOrd="1" destOrd="0" parTransId="{4D99450B-11D4-492A-AF37-15D16A75B0DA}" sibTransId="{80FD06A7-6CD4-464C-855A-6282FF5A8A86}"/>
    <dgm:cxn modelId="{157F8CDB-4519-4019-97F1-D774F7876512}" type="presOf" srcId="{DB3D97EE-C50E-49D7-8347-E0864FE3354A}" destId="{7427F19A-F11B-4666-8FB4-01E4ABEF959B}" srcOrd="0" destOrd="0" presId="urn:microsoft.com/office/officeart/2005/8/layout/default"/>
    <dgm:cxn modelId="{A3B66F06-32CD-4145-BA49-BFEC920A1EBE}" srcId="{6BD36267-1263-40A8-A9DE-94DFE1138CA7}" destId="{176C6BE1-8C70-4155-B4C9-A8C3447DF0B1}" srcOrd="3" destOrd="0" parTransId="{235F947A-F534-4D4F-B2A9-5EE6305A9DC7}" sibTransId="{647931AD-A125-4D93-B1F9-E70997116D47}"/>
    <dgm:cxn modelId="{EF54FAFD-A490-4094-B832-F81048120961}" type="presOf" srcId="{F0903961-D175-4868-B819-210C6740596E}" destId="{DE9001C3-BDCE-4E35-9E13-068E62408A20}" srcOrd="0" destOrd="0" presId="urn:microsoft.com/office/officeart/2005/8/layout/default"/>
    <dgm:cxn modelId="{C5ED9BBF-0B4A-4475-8B14-80D73A2FABFB}" type="presOf" srcId="{6BD36267-1263-40A8-A9DE-94DFE1138CA7}" destId="{20D3A6B4-068B-4064-BF26-39B0225250BE}" srcOrd="0" destOrd="0" presId="urn:microsoft.com/office/officeart/2005/8/layout/default"/>
    <dgm:cxn modelId="{FA4365F4-6929-4E25-962D-6E7ABCE60003}" type="presOf" srcId="{6EB03D3C-0550-4A2A-9B74-1AEF421A069A}" destId="{6F99313B-A2EC-4825-99E0-251BD2EE6749}" srcOrd="0" destOrd="0" presId="urn:microsoft.com/office/officeart/2005/8/layout/default"/>
    <dgm:cxn modelId="{8AF26114-50FE-453A-A082-B8A1B1E0CEA7}" type="presOf" srcId="{176C6BE1-8C70-4155-B4C9-A8C3447DF0B1}" destId="{7745CB2F-0808-43F6-B60A-040B3A3234FE}" srcOrd="0" destOrd="0" presId="urn:microsoft.com/office/officeart/2005/8/layout/default"/>
    <dgm:cxn modelId="{04DC635A-8A5D-49C8-9E99-8DAF3C287E2E}" type="presParOf" srcId="{20D3A6B4-068B-4064-BF26-39B0225250BE}" destId="{7427F19A-F11B-4666-8FB4-01E4ABEF959B}" srcOrd="0" destOrd="0" presId="urn:microsoft.com/office/officeart/2005/8/layout/default"/>
    <dgm:cxn modelId="{D10E7F0F-D8A2-4168-90B4-A00E7C8592A9}" type="presParOf" srcId="{20D3A6B4-068B-4064-BF26-39B0225250BE}" destId="{63C02B9B-3B7E-4ACA-8DEC-D69C8402FB56}" srcOrd="1" destOrd="0" presId="urn:microsoft.com/office/officeart/2005/8/layout/default"/>
    <dgm:cxn modelId="{6A67D7B1-341A-49F2-800D-3593F3CF07D4}" type="presParOf" srcId="{20D3A6B4-068B-4064-BF26-39B0225250BE}" destId="{6F99313B-A2EC-4825-99E0-251BD2EE6749}" srcOrd="2" destOrd="0" presId="urn:microsoft.com/office/officeart/2005/8/layout/default"/>
    <dgm:cxn modelId="{AE427DCE-CC95-4CBF-9945-F943CD2A36BB}" type="presParOf" srcId="{20D3A6B4-068B-4064-BF26-39B0225250BE}" destId="{704ADBDA-3DB1-49CA-8577-143F7ECB0632}" srcOrd="3" destOrd="0" presId="urn:microsoft.com/office/officeart/2005/8/layout/default"/>
    <dgm:cxn modelId="{3E3F8F7A-CC9A-4249-B810-33AB4E902AF8}" type="presParOf" srcId="{20D3A6B4-068B-4064-BF26-39B0225250BE}" destId="{DE9001C3-BDCE-4E35-9E13-068E62408A20}" srcOrd="4" destOrd="0" presId="urn:microsoft.com/office/officeart/2005/8/layout/default"/>
    <dgm:cxn modelId="{FECAECD5-B3E6-486F-9398-78F2379E4996}" type="presParOf" srcId="{20D3A6B4-068B-4064-BF26-39B0225250BE}" destId="{8FC2BF35-1CB6-4834-A7D6-630B9593521C}" srcOrd="5" destOrd="0" presId="urn:microsoft.com/office/officeart/2005/8/layout/default"/>
    <dgm:cxn modelId="{9FB018D3-571A-410C-95E9-1F9E0A940109}" type="presParOf" srcId="{20D3A6B4-068B-4064-BF26-39B0225250BE}" destId="{7745CB2F-0808-43F6-B60A-040B3A3234FE}" srcOrd="6" destOrd="0" presId="urn:microsoft.com/office/officeart/2005/8/layout/default"/>
    <dgm:cxn modelId="{9A473D05-D408-40BF-ACD4-10842F466661}" type="presParOf" srcId="{20D3A6B4-068B-4064-BF26-39B0225250BE}" destId="{C0E3AE00-599A-42F4-AE87-777B32B8E1B0}" srcOrd="7" destOrd="0" presId="urn:microsoft.com/office/officeart/2005/8/layout/default"/>
    <dgm:cxn modelId="{617B2243-7585-48B8-9BCC-D9EE8A44E45C}" type="presParOf" srcId="{20D3A6B4-068B-4064-BF26-39B0225250BE}" destId="{9CBFA739-E39D-45E4-A910-52D52A1162A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9E5B8-E055-40EC-8E19-58B964DA9DC0}">
      <dsp:nvSpPr>
        <dsp:cNvPr id="0" name=""/>
        <dsp:cNvSpPr/>
      </dsp:nvSpPr>
      <dsp:spPr>
        <a:xfrm>
          <a:off x="0" y="417"/>
          <a:ext cx="9625383" cy="0"/>
        </a:xfrm>
        <a:prstGeom prst="lin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6FF7EFA-0B5B-4869-88AB-726344CDEA22}">
      <dsp:nvSpPr>
        <dsp:cNvPr id="0" name=""/>
        <dsp:cNvSpPr/>
      </dsp:nvSpPr>
      <dsp:spPr>
        <a:xfrm>
          <a:off x="0" y="417"/>
          <a:ext cx="9625383" cy="68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0" i="0" kern="1200" dirty="0"/>
            <a:t>Microservices Architecture</a:t>
          </a:r>
          <a:endParaRPr lang="en-US" sz="3100" kern="1200" dirty="0"/>
        </a:p>
      </dsp:txBody>
      <dsp:txXfrm>
        <a:off x="0" y="417"/>
        <a:ext cx="9625383" cy="684369"/>
      </dsp:txXfrm>
    </dsp:sp>
    <dsp:sp modelId="{11C6D5DD-DDA4-44CF-95FF-013F751F834A}">
      <dsp:nvSpPr>
        <dsp:cNvPr id="0" name=""/>
        <dsp:cNvSpPr/>
      </dsp:nvSpPr>
      <dsp:spPr>
        <a:xfrm>
          <a:off x="0" y="684787"/>
          <a:ext cx="9625383" cy="0"/>
        </a:xfrm>
        <a:prstGeom prst="lin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049DB0B-A516-4E72-B648-3988BAD3B559}">
      <dsp:nvSpPr>
        <dsp:cNvPr id="0" name=""/>
        <dsp:cNvSpPr/>
      </dsp:nvSpPr>
      <dsp:spPr>
        <a:xfrm>
          <a:off x="0" y="684787"/>
          <a:ext cx="9625383" cy="68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0" i="0" kern="1200" dirty="0"/>
            <a:t>Upsides and downsides</a:t>
          </a:r>
          <a:endParaRPr lang="en-US" sz="3100" kern="1200" dirty="0"/>
        </a:p>
      </dsp:txBody>
      <dsp:txXfrm>
        <a:off x="0" y="684787"/>
        <a:ext cx="9625383" cy="684369"/>
      </dsp:txXfrm>
    </dsp:sp>
    <dsp:sp modelId="{D1AAFD37-BA52-48FD-8524-3B7A6524F698}">
      <dsp:nvSpPr>
        <dsp:cNvPr id="0" name=""/>
        <dsp:cNvSpPr/>
      </dsp:nvSpPr>
      <dsp:spPr>
        <a:xfrm>
          <a:off x="0" y="1369156"/>
          <a:ext cx="9625383" cy="0"/>
        </a:xfrm>
        <a:prstGeom prst="lin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5DBE170-4927-42DD-9CC2-544B056EE31F}">
      <dsp:nvSpPr>
        <dsp:cNvPr id="0" name=""/>
        <dsp:cNvSpPr/>
      </dsp:nvSpPr>
      <dsp:spPr>
        <a:xfrm>
          <a:off x="0" y="1369156"/>
          <a:ext cx="9625383" cy="68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0" i="0" kern="1200" dirty="0"/>
            <a:t>Characteristics and patterns</a:t>
          </a:r>
          <a:endParaRPr lang="en-US" sz="3100" kern="1200" dirty="0"/>
        </a:p>
      </dsp:txBody>
      <dsp:txXfrm>
        <a:off x="0" y="1369156"/>
        <a:ext cx="9625383" cy="684369"/>
      </dsp:txXfrm>
    </dsp:sp>
    <dsp:sp modelId="{0F59488E-849F-49DA-B956-D37342A8894C}">
      <dsp:nvSpPr>
        <dsp:cNvPr id="0" name=""/>
        <dsp:cNvSpPr/>
      </dsp:nvSpPr>
      <dsp:spPr>
        <a:xfrm>
          <a:off x="0" y="2053526"/>
          <a:ext cx="9625383" cy="0"/>
        </a:xfrm>
        <a:prstGeom prst="lin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9197E25-7F67-4330-AF87-072931540B35}">
      <dsp:nvSpPr>
        <dsp:cNvPr id="0" name=""/>
        <dsp:cNvSpPr/>
      </dsp:nvSpPr>
      <dsp:spPr>
        <a:xfrm>
          <a:off x="0" y="2053526"/>
          <a:ext cx="9625383" cy="68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0" i="0" kern="1200" dirty="0"/>
            <a:t>Vulnerabilities</a:t>
          </a:r>
          <a:endParaRPr lang="en-US" sz="3100" kern="1200" dirty="0"/>
        </a:p>
      </dsp:txBody>
      <dsp:txXfrm>
        <a:off x="0" y="2053526"/>
        <a:ext cx="9625383" cy="684369"/>
      </dsp:txXfrm>
    </dsp:sp>
    <dsp:sp modelId="{7214274F-2186-45A7-969B-C95044F6C638}">
      <dsp:nvSpPr>
        <dsp:cNvPr id="0" name=""/>
        <dsp:cNvSpPr/>
      </dsp:nvSpPr>
      <dsp:spPr>
        <a:xfrm>
          <a:off x="0" y="2737895"/>
          <a:ext cx="9625383" cy="0"/>
        </a:xfrm>
        <a:prstGeom prst="line">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BC3D2C8-526B-4C45-9FA3-A823F1B0D7B8}">
      <dsp:nvSpPr>
        <dsp:cNvPr id="0" name=""/>
        <dsp:cNvSpPr/>
      </dsp:nvSpPr>
      <dsp:spPr>
        <a:xfrm>
          <a:off x="0" y="2737895"/>
          <a:ext cx="9625383" cy="68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0" i="0" kern="1200" dirty="0"/>
            <a:t>Security</a:t>
          </a:r>
          <a:endParaRPr lang="en-US" sz="3100" kern="1200" dirty="0"/>
        </a:p>
      </dsp:txBody>
      <dsp:txXfrm>
        <a:off x="0" y="2737895"/>
        <a:ext cx="9625383" cy="6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9E907-1AE9-D64D-BE8C-3C96F65B0CBA}">
      <dsp:nvSpPr>
        <dsp:cNvPr id="0" name=""/>
        <dsp:cNvSpPr/>
      </dsp:nvSpPr>
      <dsp:spPr>
        <a:xfrm>
          <a:off x="0" y="169628"/>
          <a:ext cx="6391275" cy="791505"/>
        </a:xfrm>
        <a:prstGeom prst="round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i="0" kern="1200"/>
            <a:t>Componentization via Services </a:t>
          </a:r>
          <a:br>
            <a:rPr lang="en-US" sz="1100" b="1" i="0" kern="1200"/>
          </a:br>
          <a:r>
            <a:rPr lang="en-US" sz="1100" b="1" i="0" kern="1200"/>
            <a:t>Component</a:t>
          </a:r>
          <a:r>
            <a:rPr lang="en-US" sz="1100" b="0" i="0" kern="1200"/>
            <a:t> is a unit of software that is independently replaceable and upgradeable. Ideally changes only affect one small service – independently deployable.</a:t>
          </a:r>
          <a:endParaRPr lang="en-US" sz="1100" kern="1200"/>
        </a:p>
      </dsp:txBody>
      <dsp:txXfrm>
        <a:off x="38638" y="208266"/>
        <a:ext cx="6313999" cy="714229"/>
      </dsp:txXfrm>
    </dsp:sp>
    <dsp:sp modelId="{4FA38E00-E6C8-2142-A9A8-492F2C53B3D3}">
      <dsp:nvSpPr>
        <dsp:cNvPr id="0" name=""/>
        <dsp:cNvSpPr/>
      </dsp:nvSpPr>
      <dsp:spPr>
        <a:xfrm>
          <a:off x="0" y="992813"/>
          <a:ext cx="6391275" cy="791505"/>
        </a:xfrm>
        <a:prstGeom prst="roundRect">
          <a:avLst/>
        </a:prstGeom>
        <a:solidFill>
          <a:schemeClr val="accent2">
            <a:shade val="80000"/>
            <a:hueOff val="-132343"/>
            <a:satOff val="-2161"/>
            <a:lumOff val="64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i="0" kern="1200" dirty="0"/>
            <a:t>Organized around Business Capabilities</a:t>
          </a:r>
          <a:br>
            <a:rPr lang="en-US" sz="1100" b="1" i="0" kern="1200" dirty="0"/>
          </a:br>
          <a:r>
            <a:rPr lang="en-US" sz="1100" b="0" i="0" kern="1200" dirty="0"/>
            <a:t>Splitting application into services organized around business context. Explicit separation required by service components makes it easier to keep the team boundaries clear.</a:t>
          </a:r>
          <a:endParaRPr lang="en-US" sz="1100" kern="1200" dirty="0"/>
        </a:p>
      </dsp:txBody>
      <dsp:txXfrm>
        <a:off x="38638" y="1031451"/>
        <a:ext cx="6313999" cy="714229"/>
      </dsp:txXfrm>
    </dsp:sp>
    <dsp:sp modelId="{9DBBCE2E-2C8C-C146-9411-5AA65AB99B76}">
      <dsp:nvSpPr>
        <dsp:cNvPr id="0" name=""/>
        <dsp:cNvSpPr/>
      </dsp:nvSpPr>
      <dsp:spPr>
        <a:xfrm>
          <a:off x="0" y="1815998"/>
          <a:ext cx="6391275" cy="791505"/>
        </a:xfrm>
        <a:prstGeom prst="roundRect">
          <a:avLst/>
        </a:prstGeom>
        <a:solidFill>
          <a:schemeClr val="accent2">
            <a:shade val="80000"/>
            <a:hueOff val="-264687"/>
            <a:satOff val="-4322"/>
            <a:lumOff val="1280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i="0" kern="1200"/>
            <a:t>Smart endpoints and dumb pipes</a:t>
          </a:r>
          <a:br>
            <a:rPr lang="en-US" sz="1100" b="1" i="0" kern="1200"/>
          </a:br>
          <a:r>
            <a:rPr lang="en-US" sz="1100" b="0" i="0" kern="1200"/>
            <a:t> Decouple all logics from communication layer and “be smart” instead – while building decoupled and cohesive, we gain lightweight message bus.</a:t>
          </a:r>
          <a:endParaRPr lang="en-US" sz="1100" kern="1200"/>
        </a:p>
      </dsp:txBody>
      <dsp:txXfrm>
        <a:off x="38638" y="1854636"/>
        <a:ext cx="6313999" cy="714229"/>
      </dsp:txXfrm>
    </dsp:sp>
    <dsp:sp modelId="{8ECF76D5-E167-DC44-B305-AFE908D8FFF5}">
      <dsp:nvSpPr>
        <dsp:cNvPr id="0" name=""/>
        <dsp:cNvSpPr/>
      </dsp:nvSpPr>
      <dsp:spPr>
        <a:xfrm>
          <a:off x="0" y="2639183"/>
          <a:ext cx="6391275" cy="791505"/>
        </a:xfrm>
        <a:prstGeom prst="roundRect">
          <a:avLst/>
        </a:prstGeom>
        <a:solidFill>
          <a:schemeClr val="accent2">
            <a:shade val="80000"/>
            <a:hueOff val="-397030"/>
            <a:satOff val="-6482"/>
            <a:lumOff val="192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i="0" kern="1200" dirty="0"/>
            <a:t>Decentralized governance</a:t>
          </a:r>
          <a:br>
            <a:rPr lang="en-US" sz="1100" b="1" i="0" kern="1200" dirty="0"/>
          </a:br>
          <a:r>
            <a:rPr lang="en-US" sz="1100" b="0" i="0" kern="1200" dirty="0"/>
            <a:t>Each service can be build using different technology and not affect the whole application. There is only matter of internal communication. We can choose the best tool for the job. Many languages = many options</a:t>
          </a:r>
          <a:endParaRPr lang="en-US" sz="1100" kern="1200" dirty="0"/>
        </a:p>
      </dsp:txBody>
      <dsp:txXfrm>
        <a:off x="38638" y="2677821"/>
        <a:ext cx="6313999" cy="714229"/>
      </dsp:txXfrm>
    </dsp:sp>
    <dsp:sp modelId="{3BC7A635-0CF4-124E-86EF-1744500E61BB}">
      <dsp:nvSpPr>
        <dsp:cNvPr id="0" name=""/>
        <dsp:cNvSpPr/>
      </dsp:nvSpPr>
      <dsp:spPr>
        <a:xfrm>
          <a:off x="0" y="3462368"/>
          <a:ext cx="6391275" cy="791505"/>
        </a:xfrm>
        <a:prstGeom prst="roundRect">
          <a:avLst/>
        </a:prstGeom>
        <a:solidFill>
          <a:schemeClr val="accent2">
            <a:shade val="80000"/>
            <a:hueOff val="-529374"/>
            <a:satOff val="-8643"/>
            <a:lumOff val="2560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t>Decentralized data management</a:t>
          </a:r>
          <a:br>
            <a:rPr lang="en-US" sz="1100" b="1" kern="1200" dirty="0" smtClean="0"/>
          </a:br>
          <a:r>
            <a:rPr lang="en-US" sz="1100" kern="1200" dirty="0" smtClean="0"/>
            <a:t>Each service has it’s own model of the world. Each service has(usually) own database. No single entity has responsibility for whole data.</a:t>
          </a:r>
          <a:endParaRPr lang="en-US" sz="1100" kern="1200" dirty="0"/>
        </a:p>
      </dsp:txBody>
      <dsp:txXfrm>
        <a:off x="38638" y="3501006"/>
        <a:ext cx="6313999" cy="714229"/>
      </dsp:txXfrm>
    </dsp:sp>
    <dsp:sp modelId="{D5811BFA-8758-0F43-9087-671212263CAF}">
      <dsp:nvSpPr>
        <dsp:cNvPr id="0" name=""/>
        <dsp:cNvSpPr/>
      </dsp:nvSpPr>
      <dsp:spPr>
        <a:xfrm>
          <a:off x="0" y="4285553"/>
          <a:ext cx="6391275" cy="791505"/>
        </a:xfrm>
        <a:prstGeom prst="roundRect">
          <a:avLst/>
        </a:prstGeom>
        <a:solidFill>
          <a:schemeClr val="accent2">
            <a:shade val="80000"/>
            <a:hueOff val="-661717"/>
            <a:satOff val="-10804"/>
            <a:lumOff val="320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t>Design for failure</a:t>
          </a:r>
          <a:br>
            <a:rPr lang="en-US" sz="1100" b="1" kern="1200" dirty="0" smtClean="0"/>
          </a:br>
          <a:r>
            <a:rPr lang="en-US" sz="1100" b="0" kern="1200" dirty="0" smtClean="0"/>
            <a:t>Application needs to be able to handle services failure and respond gracefully to client. It is important to be able to react to such events and restore service</a:t>
          </a:r>
          <a:endParaRPr lang="en-US" sz="1100" b="0" kern="1200" dirty="0"/>
        </a:p>
      </dsp:txBody>
      <dsp:txXfrm>
        <a:off x="38638" y="4324191"/>
        <a:ext cx="6313999" cy="714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F4DE3-FC16-4969-BA63-3E72F7A52E62}">
      <dsp:nvSpPr>
        <dsp:cNvPr id="0" name=""/>
        <dsp:cNvSpPr/>
      </dsp:nvSpPr>
      <dsp:spPr>
        <a:xfrm>
          <a:off x="1879" y="508638"/>
          <a:ext cx="4009009" cy="2405405"/>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i="0" kern="1200"/>
            <a:t>Amazon’s Two Pizza Team Rule</a:t>
          </a:r>
          <a:endParaRPr lang="en-US" sz="4100" kern="1200"/>
        </a:p>
      </dsp:txBody>
      <dsp:txXfrm>
        <a:off x="72331" y="579090"/>
        <a:ext cx="3868105" cy="2264501"/>
      </dsp:txXfrm>
    </dsp:sp>
    <dsp:sp modelId="{F371A21D-146B-4E6D-BCA1-2BC4B894A002}">
      <dsp:nvSpPr>
        <dsp:cNvPr id="0" name=""/>
        <dsp:cNvSpPr/>
      </dsp:nvSpPr>
      <dsp:spPr>
        <a:xfrm>
          <a:off x="4411790" y="1214224"/>
          <a:ext cx="849910" cy="994234"/>
        </a:xfrm>
        <a:prstGeom prst="rightArrow">
          <a:avLst>
            <a:gd name="adj1" fmla="val 60000"/>
            <a:gd name="adj2" fmla="val 50000"/>
          </a:avLst>
        </a:prstGeom>
        <a:gradFill rotWithShape="0">
          <a:gsLst>
            <a:gs pos="0">
              <a:schemeClr val="accent2">
                <a:tint val="60000"/>
                <a:hueOff val="0"/>
                <a:satOff val="0"/>
                <a:lumOff val="0"/>
                <a:alphaOff val="0"/>
                <a:tint val="98000"/>
                <a:lumMod val="114000"/>
              </a:schemeClr>
            </a:gs>
            <a:gs pos="100000">
              <a:schemeClr val="accent2">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a:off x="4411790" y="1413071"/>
        <a:ext cx="594937" cy="596540"/>
      </dsp:txXfrm>
    </dsp:sp>
    <dsp:sp modelId="{7D2639AD-A9CC-4644-BE31-12D7D79CE5B1}">
      <dsp:nvSpPr>
        <dsp:cNvPr id="0" name=""/>
        <dsp:cNvSpPr/>
      </dsp:nvSpPr>
      <dsp:spPr>
        <a:xfrm>
          <a:off x="5614493" y="508638"/>
          <a:ext cx="4009009" cy="2405405"/>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i="0" kern="1200"/>
            <a:t>Whole team can be fed by two pizzas.</a:t>
          </a:r>
          <a:endParaRPr lang="en-US" sz="4100" kern="1200"/>
        </a:p>
      </dsp:txBody>
      <dsp:txXfrm>
        <a:off x="5684945" y="579090"/>
        <a:ext cx="3868105" cy="2264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7F19A-F11B-4666-8FB4-01E4ABEF959B}">
      <dsp:nvSpPr>
        <dsp:cNvPr id="0" name=""/>
        <dsp:cNvSpPr/>
      </dsp:nvSpPr>
      <dsp:spPr>
        <a:xfrm>
          <a:off x="601586" y="580"/>
          <a:ext cx="2631940" cy="1579164"/>
        </a:xfrm>
        <a:prstGeom prst="rect">
          <a:avLst/>
        </a:prstGeom>
        <a:gradFill rotWithShape="0">
          <a:gsLst>
            <a:gs pos="0">
              <a:schemeClr val="accent1">
                <a:shade val="80000"/>
                <a:hueOff val="0"/>
                <a:satOff val="0"/>
                <a:lumOff val="0"/>
                <a:alphaOff val="0"/>
                <a:tint val="98000"/>
                <a:lumMod val="114000"/>
              </a:schemeClr>
            </a:gs>
            <a:gs pos="100000">
              <a:schemeClr val="accent1">
                <a:shade val="8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a:t>Encrypt traffic wherever you can</a:t>
          </a:r>
          <a:endParaRPr lang="en-US" sz="2000" kern="1200"/>
        </a:p>
      </dsp:txBody>
      <dsp:txXfrm>
        <a:off x="601586" y="580"/>
        <a:ext cx="2631940" cy="1579164"/>
      </dsp:txXfrm>
    </dsp:sp>
    <dsp:sp modelId="{6F99313B-A2EC-4825-99E0-251BD2EE6749}">
      <dsp:nvSpPr>
        <dsp:cNvPr id="0" name=""/>
        <dsp:cNvSpPr/>
      </dsp:nvSpPr>
      <dsp:spPr>
        <a:xfrm>
          <a:off x="3496721" y="580"/>
          <a:ext cx="2631940" cy="1579164"/>
        </a:xfrm>
        <a:prstGeom prst="rect">
          <a:avLst/>
        </a:prstGeom>
        <a:gradFill rotWithShape="0">
          <a:gsLst>
            <a:gs pos="0">
              <a:schemeClr val="accent1">
                <a:shade val="80000"/>
                <a:hueOff val="-8899"/>
                <a:satOff val="-11747"/>
                <a:lumOff val="8761"/>
                <a:alphaOff val="0"/>
                <a:tint val="98000"/>
                <a:lumMod val="114000"/>
              </a:schemeClr>
            </a:gs>
            <a:gs pos="100000">
              <a:schemeClr val="accent1">
                <a:shade val="80000"/>
                <a:hueOff val="-8899"/>
                <a:satOff val="-11747"/>
                <a:lumOff val="8761"/>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a:t>Use identity and access control</a:t>
          </a:r>
          <a:endParaRPr lang="en-US" sz="2000" kern="1200"/>
        </a:p>
      </dsp:txBody>
      <dsp:txXfrm>
        <a:off x="3496721" y="580"/>
        <a:ext cx="2631940" cy="1579164"/>
      </dsp:txXfrm>
    </dsp:sp>
    <dsp:sp modelId="{DE9001C3-BDCE-4E35-9E13-068E62408A20}">
      <dsp:nvSpPr>
        <dsp:cNvPr id="0" name=""/>
        <dsp:cNvSpPr/>
      </dsp:nvSpPr>
      <dsp:spPr>
        <a:xfrm>
          <a:off x="6391855" y="580"/>
          <a:ext cx="2631940" cy="1579164"/>
        </a:xfrm>
        <a:prstGeom prst="rect">
          <a:avLst/>
        </a:prstGeom>
        <a:gradFill rotWithShape="0">
          <a:gsLst>
            <a:gs pos="0">
              <a:schemeClr val="accent1">
                <a:shade val="80000"/>
                <a:hueOff val="-17797"/>
                <a:satOff val="-23495"/>
                <a:lumOff val="17522"/>
                <a:alphaOff val="0"/>
                <a:tint val="98000"/>
                <a:lumMod val="114000"/>
              </a:schemeClr>
            </a:gs>
            <a:gs pos="100000">
              <a:schemeClr val="accent1">
                <a:shade val="80000"/>
                <a:hueOff val="-17797"/>
                <a:satOff val="-23495"/>
                <a:lumOff val="17522"/>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a:t>Never rely only on edge security(defense in depth)</a:t>
          </a:r>
          <a:endParaRPr lang="en-US" sz="2000" kern="1200"/>
        </a:p>
      </dsp:txBody>
      <dsp:txXfrm>
        <a:off x="6391855" y="580"/>
        <a:ext cx="2631940" cy="1579164"/>
      </dsp:txXfrm>
    </dsp:sp>
    <dsp:sp modelId="{7745CB2F-0808-43F6-B60A-040B3A3234FE}">
      <dsp:nvSpPr>
        <dsp:cNvPr id="0" name=""/>
        <dsp:cNvSpPr/>
      </dsp:nvSpPr>
      <dsp:spPr>
        <a:xfrm>
          <a:off x="2049153" y="1842938"/>
          <a:ext cx="2631940" cy="1579164"/>
        </a:xfrm>
        <a:prstGeom prst="rect">
          <a:avLst/>
        </a:prstGeom>
        <a:gradFill rotWithShape="0">
          <a:gsLst>
            <a:gs pos="0">
              <a:schemeClr val="accent1">
                <a:shade val="80000"/>
                <a:hueOff val="-26696"/>
                <a:satOff val="-35242"/>
                <a:lumOff val="26282"/>
                <a:alphaOff val="0"/>
                <a:tint val="98000"/>
                <a:lumMod val="114000"/>
              </a:schemeClr>
            </a:gs>
            <a:gs pos="100000">
              <a:schemeClr val="accent1">
                <a:shade val="80000"/>
                <a:hueOff val="-26696"/>
                <a:satOff val="-35242"/>
                <a:lumOff val="26282"/>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a:t>API Gateway – get your services out of public network</a:t>
          </a:r>
          <a:endParaRPr lang="en-US" sz="2000" kern="1200"/>
        </a:p>
      </dsp:txBody>
      <dsp:txXfrm>
        <a:off x="2049153" y="1842938"/>
        <a:ext cx="2631940" cy="1579164"/>
      </dsp:txXfrm>
    </dsp:sp>
    <dsp:sp modelId="{9CBFA739-E39D-45E4-A910-52D52A1162A5}">
      <dsp:nvSpPr>
        <dsp:cNvPr id="0" name=""/>
        <dsp:cNvSpPr/>
      </dsp:nvSpPr>
      <dsp:spPr>
        <a:xfrm>
          <a:off x="4944288" y="1842938"/>
          <a:ext cx="2631940" cy="1579164"/>
        </a:xfrm>
        <a:prstGeom prst="rect">
          <a:avLst/>
        </a:prstGeom>
        <a:gradFill rotWithShape="0">
          <a:gsLst>
            <a:gs pos="0">
              <a:schemeClr val="accent1">
                <a:shade val="80000"/>
                <a:hueOff val="-35594"/>
                <a:satOff val="-46990"/>
                <a:lumOff val="35043"/>
                <a:alphaOff val="0"/>
                <a:tint val="98000"/>
                <a:lumMod val="114000"/>
              </a:schemeClr>
            </a:gs>
            <a:gs pos="100000">
              <a:schemeClr val="accent1">
                <a:shade val="80000"/>
                <a:hueOff val="-35594"/>
                <a:satOff val="-46990"/>
                <a:lumOff val="35043"/>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a:t>Monitoring and audits – you must know what happens inside all the time</a:t>
          </a:r>
          <a:endParaRPr lang="en-US" sz="2000" kern="1200" dirty="0"/>
        </a:p>
      </dsp:txBody>
      <dsp:txXfrm>
        <a:off x="4944288" y="1842938"/>
        <a:ext cx="2631940" cy="15791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065EE-CF8E-1346-9F3D-5CB0107B9078}" type="datetimeFigureOut">
              <a:rPr lang="en-US" smtClean="0"/>
              <a:t>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483D6-F3C9-6146-AA7A-5B3C7F1E4AE9}" type="slidenum">
              <a:rPr lang="en-US" smtClean="0"/>
              <a:t>‹#›</a:t>
            </a:fld>
            <a:endParaRPr lang="en-US"/>
          </a:p>
        </p:txBody>
      </p:sp>
    </p:spTree>
    <p:extLst>
      <p:ext uri="{BB962C8B-B14F-4D97-AF65-F5344CB8AC3E}">
        <p14:creationId xmlns:p14="http://schemas.microsoft.com/office/powerpoint/2010/main" val="114835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1</a:t>
            </a:fld>
            <a:endParaRPr lang="en-US"/>
          </a:p>
        </p:txBody>
      </p:sp>
    </p:spTree>
    <p:extLst>
      <p:ext uri="{BB962C8B-B14F-4D97-AF65-F5344CB8AC3E}">
        <p14:creationId xmlns:p14="http://schemas.microsoft.com/office/powerpoint/2010/main" val="123518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API gateway</a:t>
            </a:r>
            <a:r>
              <a:rPr lang="en-US" baseline="0" dirty="0" smtClean="0"/>
              <a:t> to </a:t>
            </a:r>
            <a:r>
              <a:rPr lang="en-US" baseline="0" dirty="0" err="1" smtClean="0"/>
              <a:t>dobry</a:t>
            </a:r>
            <a:r>
              <a:rPr lang="en-US" baseline="0" dirty="0" smtClean="0"/>
              <a:t> </a:t>
            </a:r>
            <a:r>
              <a:rPr lang="en-US" baseline="0" dirty="0" err="1" smtClean="0"/>
              <a:t>pomysł</a:t>
            </a:r>
            <a:r>
              <a:rPr lang="en-US" baseline="0" dirty="0" smtClean="0"/>
              <a:t> </a:t>
            </a:r>
            <a:r>
              <a:rPr lang="mr-IN" baseline="0" dirty="0" smtClean="0"/>
              <a:t>–</a:t>
            </a:r>
            <a:r>
              <a:rPr lang="en-US" baseline="0" dirty="0" smtClean="0"/>
              <a:t> </a:t>
            </a:r>
            <a:r>
              <a:rPr lang="en-US" baseline="0" dirty="0" err="1" smtClean="0"/>
              <a:t>recepta</a:t>
            </a:r>
            <a:r>
              <a:rPr lang="en-US" baseline="0" dirty="0" smtClean="0"/>
              <a:t> </a:t>
            </a:r>
            <a:r>
              <a:rPr lang="en-US" baseline="0" dirty="0" err="1" smtClean="0"/>
              <a:t>na</a:t>
            </a:r>
            <a:r>
              <a:rPr lang="en-US" baseline="0" dirty="0" smtClean="0"/>
              <a:t> </a:t>
            </a:r>
            <a:r>
              <a:rPr lang="en-US" baseline="0" dirty="0" err="1" smtClean="0"/>
              <a:t>wszystko</a:t>
            </a:r>
            <a:r>
              <a:rPr lang="en-US" baseline="0" dirty="0" smtClean="0"/>
              <a:t>, </a:t>
            </a:r>
            <a:r>
              <a:rPr lang="en-US" baseline="0" dirty="0" err="1" smtClean="0"/>
              <a:t>zwłaszcze</a:t>
            </a:r>
            <a:r>
              <a:rPr lang="en-US" baseline="0" dirty="0" smtClean="0"/>
              <a:t> security</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11</a:t>
            </a:fld>
            <a:endParaRPr lang="en-US"/>
          </a:p>
        </p:txBody>
      </p:sp>
    </p:spTree>
    <p:extLst>
      <p:ext uri="{BB962C8B-B14F-4D97-AF65-F5344CB8AC3E}">
        <p14:creationId xmlns:p14="http://schemas.microsoft.com/office/powerpoint/2010/main" val="135420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 discovery</a:t>
            </a:r>
            <a:r>
              <a:rPr lang="en-US" baseline="0" dirty="0" smtClean="0"/>
              <a:t> jest </a:t>
            </a:r>
            <a:r>
              <a:rPr lang="en-US" baseline="0" dirty="0" err="1" smtClean="0"/>
              <a:t>potrzebne</a:t>
            </a:r>
            <a:r>
              <a:rPr lang="en-US" baseline="0" dirty="0" smtClean="0"/>
              <a:t>, </a:t>
            </a:r>
            <a:r>
              <a:rPr lang="en-US" baseline="0" dirty="0" err="1" smtClean="0"/>
              <a:t>bo</a:t>
            </a:r>
            <a:r>
              <a:rPr lang="en-US" baseline="0" dirty="0" smtClean="0"/>
              <a:t> </a:t>
            </a:r>
            <a:r>
              <a:rPr lang="en-US" baseline="0" dirty="0" err="1" smtClean="0"/>
              <a:t>bawimy</a:t>
            </a:r>
            <a:r>
              <a:rPr lang="en-US" baseline="0" dirty="0" smtClean="0"/>
              <a:t> </a:t>
            </a:r>
            <a:r>
              <a:rPr lang="en-US" baseline="0" dirty="0" err="1" smtClean="0"/>
              <a:t>się</a:t>
            </a:r>
            <a:r>
              <a:rPr lang="en-US" baseline="0" dirty="0" smtClean="0"/>
              <a:t> w </a:t>
            </a:r>
            <a:r>
              <a:rPr lang="en-US" baseline="0" dirty="0" err="1" smtClean="0"/>
              <a:t>luźne</a:t>
            </a:r>
            <a:r>
              <a:rPr lang="en-US" baseline="0" dirty="0" smtClean="0"/>
              <a:t> </a:t>
            </a:r>
            <a:r>
              <a:rPr lang="en-US" baseline="0" dirty="0" err="1" smtClean="0"/>
              <a:t>wiązanie</a:t>
            </a:r>
            <a:r>
              <a:rPr lang="en-US" baseline="0" dirty="0" smtClean="0"/>
              <a:t> </a:t>
            </a:r>
            <a:r>
              <a:rPr lang="en-US" baseline="0" dirty="0" err="1" smtClean="0"/>
              <a:t>komponentów</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12</a:t>
            </a:fld>
            <a:endParaRPr lang="en-US"/>
          </a:p>
        </p:txBody>
      </p:sp>
    </p:spTree>
    <p:extLst>
      <p:ext uri="{BB962C8B-B14F-4D97-AF65-F5344CB8AC3E}">
        <p14:creationId xmlns:p14="http://schemas.microsoft.com/office/powerpoint/2010/main" val="126482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Eventy</a:t>
            </a:r>
            <a:r>
              <a:rPr lang="en-US" baseline="0" dirty="0" smtClean="0"/>
              <a:t> wow. </a:t>
            </a:r>
            <a:r>
              <a:rPr lang="en-US" baseline="0" dirty="0" err="1" smtClean="0"/>
              <a:t>Bardzo</a:t>
            </a:r>
            <a:r>
              <a:rPr lang="en-US" baseline="0" dirty="0" smtClean="0"/>
              <a:t> </a:t>
            </a:r>
            <a:r>
              <a:rPr lang="en-US" baseline="0" dirty="0" err="1" smtClean="0"/>
              <a:t>interesująca</a:t>
            </a:r>
            <a:r>
              <a:rPr lang="en-US" baseline="0" dirty="0" smtClean="0"/>
              <a:t> </a:t>
            </a:r>
            <a:r>
              <a:rPr lang="en-US" baseline="0" dirty="0" err="1" smtClean="0"/>
              <a:t>architektura</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13</a:t>
            </a:fld>
            <a:endParaRPr lang="en-US"/>
          </a:p>
        </p:txBody>
      </p:sp>
    </p:spTree>
    <p:extLst>
      <p:ext uri="{BB962C8B-B14F-4D97-AF65-F5344CB8AC3E}">
        <p14:creationId xmlns:p14="http://schemas.microsoft.com/office/powerpoint/2010/main" val="1750806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Zaczynamy</a:t>
            </a:r>
            <a:r>
              <a:rPr lang="en-US" dirty="0" smtClean="0"/>
              <a:t> z </a:t>
            </a:r>
            <a:r>
              <a:rPr lang="en-US" dirty="0" err="1" smtClean="0"/>
              <a:t>poważnym</a:t>
            </a:r>
            <a:r>
              <a:rPr lang="en-US" dirty="0" smtClean="0"/>
              <a:t> security.</a:t>
            </a:r>
            <a:r>
              <a:rPr lang="en-US" baseline="0" dirty="0" smtClean="0"/>
              <a:t> </a:t>
            </a:r>
            <a:r>
              <a:rPr lang="en-US" baseline="0" dirty="0" err="1" smtClean="0"/>
              <a:t>Omów</a:t>
            </a:r>
            <a:r>
              <a:rPr lang="en-US" baseline="0" dirty="0" smtClean="0"/>
              <a:t> </a:t>
            </a:r>
            <a:r>
              <a:rPr lang="en-US" baseline="0" dirty="0" err="1" smtClean="0"/>
              <a:t>ogóły</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15</a:t>
            </a:fld>
            <a:endParaRPr lang="en-US"/>
          </a:p>
        </p:txBody>
      </p:sp>
    </p:spTree>
    <p:extLst>
      <p:ext uri="{BB962C8B-B14F-4D97-AF65-F5344CB8AC3E}">
        <p14:creationId xmlns:p14="http://schemas.microsoft.com/office/powerpoint/2010/main" val="452692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 - | </a:t>
            </a:r>
            <a:r>
              <a:rPr lang="en-US" dirty="0" err="1" smtClean="0"/>
              <a:t>można</a:t>
            </a:r>
            <a:r>
              <a:rPr lang="en-US" dirty="0" smtClean="0"/>
              <a:t> </a:t>
            </a:r>
            <a:r>
              <a:rPr lang="en-US" dirty="0" err="1" smtClean="0"/>
              <a:t>powiedzieć</a:t>
            </a:r>
            <a:r>
              <a:rPr lang="en-US" baseline="0" dirty="0" smtClean="0"/>
              <a:t> </a:t>
            </a:r>
            <a:r>
              <a:rPr lang="en-US" baseline="0" dirty="0" err="1" smtClean="0"/>
              <a:t>coś</a:t>
            </a:r>
            <a:r>
              <a:rPr lang="en-US" baseline="0" dirty="0" smtClean="0"/>
              <a:t> </a:t>
            </a:r>
            <a:r>
              <a:rPr lang="en-US" baseline="0" dirty="0" err="1" smtClean="0"/>
              <a:t>fajnego</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16</a:t>
            </a:fld>
            <a:endParaRPr lang="en-US"/>
          </a:p>
        </p:txBody>
      </p:sp>
    </p:spTree>
    <p:extLst>
      <p:ext uri="{BB962C8B-B14F-4D97-AF65-F5344CB8AC3E}">
        <p14:creationId xmlns:p14="http://schemas.microsoft.com/office/powerpoint/2010/main" val="207415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 </a:t>
            </a:r>
            <a:r>
              <a:rPr lang="en-US" dirty="0" err="1" smtClean="0"/>
              <a:t>perspektywy</a:t>
            </a:r>
            <a:r>
              <a:rPr lang="en-US" dirty="0" smtClean="0"/>
              <a:t> </a:t>
            </a:r>
            <a:r>
              <a:rPr lang="en-US" dirty="0" err="1" smtClean="0"/>
              <a:t>baz</a:t>
            </a:r>
            <a:r>
              <a:rPr lang="en-US" dirty="0" smtClean="0"/>
              <a:t> </a:t>
            </a:r>
            <a:r>
              <a:rPr lang="en-US" dirty="0" err="1" smtClean="0"/>
              <a:t>danych</a:t>
            </a:r>
            <a:r>
              <a:rPr lang="en-US" dirty="0" smtClean="0"/>
              <a:t> to </a:t>
            </a:r>
            <a:r>
              <a:rPr lang="en-US" dirty="0" err="1" smtClean="0"/>
              <a:t>samo</a:t>
            </a:r>
            <a:r>
              <a:rPr lang="en-US" dirty="0" smtClean="0"/>
              <a:t> co </a:t>
            </a:r>
            <a:r>
              <a:rPr lang="en-US" dirty="0" err="1" smtClean="0"/>
              <a:t>zawsze</a:t>
            </a:r>
            <a:r>
              <a:rPr lang="en-US" dirty="0" smtClean="0"/>
              <a:t> </a:t>
            </a:r>
            <a:r>
              <a:rPr lang="en-US" dirty="0" err="1" smtClean="0"/>
              <a:t>było</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18</a:t>
            </a:fld>
            <a:endParaRPr lang="en-US"/>
          </a:p>
        </p:txBody>
      </p:sp>
    </p:spTree>
    <p:extLst>
      <p:ext uri="{BB962C8B-B14F-4D97-AF65-F5344CB8AC3E}">
        <p14:creationId xmlns:p14="http://schemas.microsoft.com/office/powerpoint/2010/main" val="835294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Container secrets:</a:t>
            </a:r>
            <a:r>
              <a:rPr lang="en-US" baseline="0" dirty="0" smtClean="0"/>
              <a:t> </a:t>
            </a:r>
            <a:r>
              <a:rPr lang="en-US" baseline="0" dirty="0" err="1" smtClean="0"/>
              <a:t>priviledged</a:t>
            </a:r>
            <a:r>
              <a:rPr lang="en-US" baseline="0" dirty="0" smtClean="0"/>
              <a:t>, access of control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22</a:t>
            </a:fld>
            <a:endParaRPr lang="en-US"/>
          </a:p>
        </p:txBody>
      </p:sp>
    </p:spTree>
    <p:extLst>
      <p:ext uri="{BB962C8B-B14F-4D97-AF65-F5344CB8AC3E}">
        <p14:creationId xmlns:p14="http://schemas.microsoft.com/office/powerpoint/2010/main" val="141714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3</a:t>
            </a:fld>
            <a:endParaRPr lang="en-US"/>
          </a:p>
        </p:txBody>
      </p:sp>
    </p:spTree>
    <p:extLst>
      <p:ext uri="{BB962C8B-B14F-4D97-AF65-F5344CB8AC3E}">
        <p14:creationId xmlns:p14="http://schemas.microsoft.com/office/powerpoint/2010/main" val="214018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plusy</a:t>
            </a:r>
            <a:r>
              <a:rPr lang="en-US" baseline="0" dirty="0" smtClean="0"/>
              <a:t> </a:t>
            </a:r>
            <a:r>
              <a:rPr lang="en-US" baseline="0" dirty="0" err="1" smtClean="0"/>
              <a:t>monolitów</a:t>
            </a:r>
            <a:r>
              <a:rPr lang="en-US" baseline="0" dirty="0" smtClean="0"/>
              <a:t>, </a:t>
            </a:r>
            <a:r>
              <a:rPr lang="en-US" baseline="0" dirty="0" err="1" smtClean="0"/>
              <a:t>powiedz</a:t>
            </a:r>
            <a:r>
              <a:rPr lang="en-US" baseline="0" dirty="0" smtClean="0"/>
              <a:t> </a:t>
            </a:r>
            <a:r>
              <a:rPr lang="en-US" baseline="0" dirty="0" err="1" smtClean="0"/>
              <a:t>coś</a:t>
            </a:r>
            <a:r>
              <a:rPr lang="en-US" baseline="0" dirty="0" smtClean="0"/>
              <a:t> </a:t>
            </a:r>
            <a:r>
              <a:rPr lang="en-US" baseline="0" dirty="0" err="1" smtClean="0"/>
              <a:t>fajnego</a:t>
            </a:r>
            <a:endParaRPr lang="en-US" baseline="0" dirty="0" smtClean="0"/>
          </a:p>
        </p:txBody>
      </p:sp>
      <p:sp>
        <p:nvSpPr>
          <p:cNvPr id="4" name="Slide Number Placeholder 3"/>
          <p:cNvSpPr>
            <a:spLocks noGrp="1"/>
          </p:cNvSpPr>
          <p:nvPr>
            <p:ph type="sldNum" sz="quarter" idx="10"/>
          </p:nvPr>
        </p:nvSpPr>
        <p:spPr/>
        <p:txBody>
          <a:bodyPr/>
          <a:lstStyle/>
          <a:p>
            <a:fld id="{D5C483D6-F3C9-6146-AA7A-5B3C7F1E4AE9}" type="slidenum">
              <a:rPr lang="en-US" smtClean="0"/>
              <a:t>4</a:t>
            </a:fld>
            <a:endParaRPr lang="en-US"/>
          </a:p>
        </p:txBody>
      </p:sp>
    </p:spTree>
    <p:extLst>
      <p:ext uri="{BB962C8B-B14F-4D97-AF65-F5344CB8AC3E}">
        <p14:creationId xmlns:p14="http://schemas.microsoft.com/office/powerpoint/2010/main" val="190273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minusy</a:t>
            </a:r>
            <a:r>
              <a:rPr lang="en-US" baseline="0" dirty="0" smtClean="0"/>
              <a:t> </a:t>
            </a:r>
            <a:r>
              <a:rPr lang="en-US" baseline="0" dirty="0" err="1" smtClean="0"/>
              <a:t>monolitów</a:t>
            </a:r>
            <a:r>
              <a:rPr lang="en-US" baseline="0" dirty="0" smtClean="0"/>
              <a:t>, </a:t>
            </a:r>
            <a:r>
              <a:rPr lang="en-US" baseline="0" dirty="0" err="1" smtClean="0"/>
              <a:t>druga</a:t>
            </a:r>
            <a:r>
              <a:rPr lang="en-US" baseline="0" dirty="0" smtClean="0"/>
              <a:t> </a:t>
            </a:r>
            <a:r>
              <a:rPr lang="en-US" baseline="0" dirty="0" err="1" smtClean="0"/>
              <a:t>strona</a:t>
            </a:r>
            <a:r>
              <a:rPr lang="en-US" baseline="0" dirty="0" smtClean="0"/>
              <a:t> </a:t>
            </a:r>
            <a:r>
              <a:rPr lang="en-US" baseline="0" dirty="0" err="1" smtClean="0"/>
              <a:t>medalu</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5</a:t>
            </a:fld>
            <a:endParaRPr lang="en-US"/>
          </a:p>
        </p:txBody>
      </p:sp>
    </p:spTree>
    <p:extLst>
      <p:ext uri="{BB962C8B-B14F-4D97-AF65-F5344CB8AC3E}">
        <p14:creationId xmlns:p14="http://schemas.microsoft.com/office/powerpoint/2010/main" val="21895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shiny </a:t>
            </a:r>
            <a:r>
              <a:rPr lang="en-US" dirty="0" err="1" smtClean="0"/>
              <a:t>microservices</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6</a:t>
            </a:fld>
            <a:endParaRPr lang="en-US"/>
          </a:p>
        </p:txBody>
      </p:sp>
    </p:spTree>
    <p:extLst>
      <p:ext uri="{BB962C8B-B14F-4D97-AF65-F5344CB8AC3E}">
        <p14:creationId xmlns:p14="http://schemas.microsoft.com/office/powerpoint/2010/main" val="99116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so shiny lol</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7</a:t>
            </a:fld>
            <a:endParaRPr lang="en-US"/>
          </a:p>
        </p:txBody>
      </p:sp>
    </p:spTree>
    <p:extLst>
      <p:ext uri="{BB962C8B-B14F-4D97-AF65-F5344CB8AC3E}">
        <p14:creationId xmlns:p14="http://schemas.microsoft.com/office/powerpoint/2010/main" val="178514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mocno</a:t>
            </a:r>
            <a:r>
              <a:rPr lang="en-US" dirty="0"/>
              <a:t> </a:t>
            </a:r>
            <a:r>
              <a:rPr lang="en-US" dirty="0" err="1"/>
              <a:t>dzielimy</a:t>
            </a:r>
            <a:r>
              <a:rPr lang="en-US" dirty="0"/>
              <a:t> </a:t>
            </a:r>
            <a:r>
              <a:rPr lang="en-US" dirty="0" err="1"/>
              <a:t>na</a:t>
            </a:r>
            <a:r>
              <a:rPr lang="en-US" dirty="0"/>
              <a:t> </a:t>
            </a:r>
            <a:r>
              <a:rPr lang="en-US" dirty="0" err="1"/>
              <a:t>komponenty</a:t>
            </a:r>
            <a:r>
              <a:rPr lang="en-US" dirty="0"/>
              <a:t>, </a:t>
            </a:r>
            <a:r>
              <a:rPr lang="en-US" dirty="0" err="1"/>
              <a:t>dzielimy</a:t>
            </a:r>
            <a:r>
              <a:rPr lang="en-US" dirty="0"/>
              <a:t> </a:t>
            </a:r>
            <a:r>
              <a:rPr lang="en-US" dirty="0" err="1"/>
              <a:t>komponenty</a:t>
            </a:r>
            <a:r>
              <a:rPr lang="en-US" baseline="0" dirty="0"/>
              <a:t> per </a:t>
            </a:r>
            <a:r>
              <a:rPr lang="en-US" baseline="0" dirty="0" err="1"/>
              <a:t>zespół</a:t>
            </a:r>
            <a:r>
              <a:rPr lang="en-US" baseline="0" dirty="0"/>
              <a:t> </a:t>
            </a:r>
            <a:r>
              <a:rPr lang="en-US" baseline="0" dirty="0" err="1"/>
              <a:t>i</a:t>
            </a:r>
            <a:r>
              <a:rPr lang="en-US" baseline="0" dirty="0"/>
              <a:t> </a:t>
            </a:r>
            <a:r>
              <a:rPr lang="en-US" baseline="0" dirty="0" err="1"/>
              <a:t>wszystko</a:t>
            </a:r>
            <a:r>
              <a:rPr lang="en-US" baseline="0" dirty="0"/>
              <a:t> </a:t>
            </a:r>
            <a:r>
              <a:rPr lang="en-US" baseline="0" dirty="0" err="1"/>
              <a:t>robimy</a:t>
            </a:r>
            <a:r>
              <a:rPr lang="en-US" baseline="0" dirty="0"/>
              <a:t> </a:t>
            </a:r>
            <a:r>
              <a:rPr lang="en-US" baseline="0" dirty="0" err="1"/>
              <a:t>osobno</a:t>
            </a:r>
            <a:r>
              <a:rPr lang="en-US" baseline="0" dirty="0"/>
              <a:t>. </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8</a:t>
            </a:fld>
            <a:endParaRPr lang="en-US"/>
          </a:p>
        </p:txBody>
      </p:sp>
    </p:spTree>
    <p:extLst>
      <p:ext uri="{BB962C8B-B14F-4D97-AF65-F5344CB8AC3E}">
        <p14:creationId xmlns:p14="http://schemas.microsoft.com/office/powerpoint/2010/main" val="148882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Ciekawostka</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9</a:t>
            </a:fld>
            <a:endParaRPr lang="en-US"/>
          </a:p>
        </p:txBody>
      </p:sp>
    </p:spTree>
    <p:extLst>
      <p:ext uri="{BB962C8B-B14F-4D97-AF65-F5344CB8AC3E}">
        <p14:creationId xmlns:p14="http://schemas.microsoft.com/office/powerpoint/2010/main" val="36038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Dostatecznie</a:t>
            </a:r>
            <a:r>
              <a:rPr lang="en-US" dirty="0" smtClean="0"/>
              <a:t> </a:t>
            </a:r>
            <a:r>
              <a:rPr lang="en-US" dirty="0" err="1" smtClean="0"/>
              <a:t>dużo</a:t>
            </a:r>
            <a:r>
              <a:rPr lang="en-US" dirty="0" smtClean="0"/>
              <a:t> </a:t>
            </a:r>
            <a:r>
              <a:rPr lang="en-US" dirty="0" err="1" smtClean="0"/>
              <a:t>tych</a:t>
            </a:r>
            <a:r>
              <a:rPr lang="en-US" baseline="0" dirty="0" smtClean="0"/>
              <a:t> </a:t>
            </a:r>
            <a:r>
              <a:rPr lang="en-US" baseline="0" dirty="0" err="1" smtClean="0"/>
              <a:t>patternów</a:t>
            </a:r>
            <a:r>
              <a:rPr lang="en-US" baseline="0" dirty="0" smtClean="0"/>
              <a:t>. </a:t>
            </a:r>
            <a:r>
              <a:rPr lang="en-US" baseline="0" dirty="0" err="1" smtClean="0"/>
              <a:t>Omówmy</a:t>
            </a:r>
            <a:r>
              <a:rPr lang="en-US" baseline="0" dirty="0" smtClean="0"/>
              <a:t> </a:t>
            </a:r>
            <a:r>
              <a:rPr lang="en-US" baseline="0" dirty="0" err="1" smtClean="0"/>
              <a:t>kilka</a:t>
            </a:r>
            <a:r>
              <a:rPr lang="en-US" baseline="0" dirty="0" smtClean="0"/>
              <a:t> </a:t>
            </a:r>
            <a:r>
              <a:rPr lang="en-US" baseline="0" dirty="0" err="1" smtClean="0"/>
              <a:t>fajnych</a:t>
            </a:r>
            <a:endParaRPr lang="en-US" dirty="0"/>
          </a:p>
        </p:txBody>
      </p:sp>
      <p:sp>
        <p:nvSpPr>
          <p:cNvPr id="4" name="Slide Number Placeholder 3"/>
          <p:cNvSpPr>
            <a:spLocks noGrp="1"/>
          </p:cNvSpPr>
          <p:nvPr>
            <p:ph type="sldNum" sz="quarter" idx="10"/>
          </p:nvPr>
        </p:nvSpPr>
        <p:spPr/>
        <p:txBody>
          <a:bodyPr/>
          <a:lstStyle/>
          <a:p>
            <a:fld id="{D5C483D6-F3C9-6146-AA7A-5B3C7F1E4AE9}" type="slidenum">
              <a:rPr lang="en-US" smtClean="0"/>
              <a:t>10</a:t>
            </a:fld>
            <a:endParaRPr lang="en-US"/>
          </a:p>
        </p:txBody>
      </p:sp>
    </p:spTree>
    <p:extLst>
      <p:ext uri="{BB962C8B-B14F-4D97-AF65-F5344CB8AC3E}">
        <p14:creationId xmlns:p14="http://schemas.microsoft.com/office/powerpoint/2010/main" val="1189463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5923F103-BC34-4FE4-A40E-EDDEECFDA5D0}" type="datetimeFigureOut">
              <a:rPr lang="en-US" smtClean="0"/>
              <a:pPr/>
              <a:t>1/9/18</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287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782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638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226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9738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136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154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009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383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1/9/18</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61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1/9/18</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652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51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31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7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53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184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06524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2BE451C3-0FF4-47C4-B829-773ADF60F88C}" type="datetimeFigureOut">
              <a:rPr lang="en-US" smtClean="0"/>
              <a:t>1/9/18</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62882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tiff"/><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ervices.io/" TargetMode="External"/><Relationship Id="rId4" Type="http://schemas.openxmlformats.org/officeDocument/2006/relationships/hyperlink" Target="https://www.owasp.org/images/2/20/Microservice_Security.pdf)" TargetMode="External"/><Relationship Id="rId5" Type="http://schemas.openxmlformats.org/officeDocument/2006/relationships/hyperlink" Target="https://www.youtube.com/watch?v=CZ3wIuvmHeM)" TargetMode="External"/><Relationship Id="rId6" Type="http://schemas.openxmlformats.org/officeDocument/2006/relationships/hyperlink" Target="https://www.youtube.com/watch?v=X0tjziAQfNQ)" TargetMode="External"/><Relationship Id="rId7" Type="http://schemas.openxmlformats.org/officeDocument/2006/relationships/hyperlink" Target="http://www.grahamlea.com/2015/07/microservices-security-questions/)" TargetMode="External"/><Relationship Id="rId8" Type="http://schemas.openxmlformats.org/officeDocument/2006/relationships/hyperlink" Target="https://www.upwork.com/hiring/development/microservices-security/)" TargetMode="External"/><Relationship Id="rId9" Type="http://schemas.openxmlformats.org/officeDocument/2006/relationships/hyperlink" Target="https://www.youtube.com/watch?v=gfh-VCTwMw8" TargetMode="External"/><Relationship Id="rId1" Type="http://schemas.openxmlformats.org/officeDocument/2006/relationships/slideLayout" Target="../slideLayouts/slideLayout2.xml"/><Relationship Id="rId2" Type="http://schemas.openxmlformats.org/officeDocument/2006/relationships/hyperlink" Target="http://www.martinfowler.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MSA Security Introduction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1104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4955" y="1732904"/>
            <a:ext cx="9689258" cy="4286896"/>
          </a:xfrm>
        </p:spPr>
      </p:pic>
    </p:spTree>
    <p:extLst>
      <p:ext uri="{BB962C8B-B14F-4D97-AF65-F5344CB8AC3E}">
        <p14:creationId xmlns:p14="http://schemas.microsoft.com/office/powerpoint/2010/main" val="37403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 xmlns:a16="http://schemas.microsoft.com/office/drawing/2014/main" id="{4E8CF7C5-117C-459C-9B4C-82B3179517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61" name="Rectangle 60">
              <a:extLst>
                <a:ext uri="{FF2B5EF4-FFF2-40B4-BE49-F238E27FC236}">
                  <a16:creationId xmlns="" xmlns:a16="http://schemas.microsoft.com/office/drawing/2014/main" id="{D4B3FB86-7EC1-4073-8317-D932BC57113A}"/>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Oval 61">
              <a:extLst>
                <a:ext uri="{FF2B5EF4-FFF2-40B4-BE49-F238E27FC236}">
                  <a16:creationId xmlns="" xmlns:a16="http://schemas.microsoft.com/office/drawing/2014/main" id="{346F02C3-73C4-4B91-B422-EAB2FACE632E}"/>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3" name="Rectangle 62">
              <a:extLst>
                <a:ext uri="{FF2B5EF4-FFF2-40B4-BE49-F238E27FC236}">
                  <a16:creationId xmlns="" xmlns:a16="http://schemas.microsoft.com/office/drawing/2014/main" id="{23E54839-92D5-4E97-B38E-24927FD443FA}"/>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64" name="Freeform 5">
              <a:extLst>
                <a:ext uri="{FF2B5EF4-FFF2-40B4-BE49-F238E27FC236}">
                  <a16:creationId xmlns="" xmlns:a16="http://schemas.microsoft.com/office/drawing/2014/main" id="{18959A4D-BD4D-4664-AA21-132D65AFF6D0}"/>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5" name="Freeform 5">
              <a:extLst>
                <a:ext uri="{FF2B5EF4-FFF2-40B4-BE49-F238E27FC236}">
                  <a16:creationId xmlns="" xmlns:a16="http://schemas.microsoft.com/office/drawing/2014/main" id="{ECB0910B-74A9-4D39-9741-5AD6A5A54556}"/>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6" name="Freeform 5">
              <a:extLst>
                <a:ext uri="{FF2B5EF4-FFF2-40B4-BE49-F238E27FC236}">
                  <a16:creationId xmlns="" xmlns:a16="http://schemas.microsoft.com/office/drawing/2014/main" id="{703AEDDF-85E0-4F20-B92E-3C244FB6BFD5}"/>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9" name="Picture 8">
            <a:extLst>
              <a:ext uri="{FF2B5EF4-FFF2-40B4-BE49-F238E27FC236}">
                <a16:creationId xmlns="" xmlns:a16="http://schemas.microsoft.com/office/drawing/2014/main" id="{26B70B1A-FC6B-4358-AE7F-BE707FD654EB}"/>
              </a:ext>
            </a:extLst>
          </p:cNvPr>
          <p:cNvPicPr>
            <a:picLocks noChangeAspect="1"/>
          </p:cNvPicPr>
          <p:nvPr/>
        </p:nvPicPr>
        <p:blipFill>
          <a:blip r:embed="rId4"/>
          <a:stretch>
            <a:fillRect/>
          </a:stretch>
        </p:blipFill>
        <p:spPr>
          <a:xfrm>
            <a:off x="6172200" y="1470536"/>
            <a:ext cx="5371343" cy="3934509"/>
          </a:xfrm>
          <a:prstGeom prst="rect">
            <a:avLst/>
          </a:prstGeom>
        </p:spPr>
      </p:pic>
      <p:sp>
        <p:nvSpPr>
          <p:cNvPr id="68" name="Rectangle 67">
            <a:extLst>
              <a:ext uri="{FF2B5EF4-FFF2-40B4-BE49-F238E27FC236}">
                <a16:creationId xmlns="" xmlns:a16="http://schemas.microsoft.com/office/drawing/2014/main" id="{6C9E16AD-C39A-45E0-9155-60C082A8DD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09197A9A-90A0-494C-B65D-C09FD888AC15}"/>
              </a:ext>
            </a:extLst>
          </p:cNvPr>
          <p:cNvSpPr>
            <a:spLocks noGrp="1"/>
          </p:cNvSpPr>
          <p:nvPr>
            <p:ph type="title"/>
          </p:nvPr>
        </p:nvSpPr>
        <p:spPr>
          <a:xfrm>
            <a:off x="639098" y="629265"/>
            <a:ext cx="4886461" cy="1622322"/>
          </a:xfrm>
        </p:spPr>
        <p:txBody>
          <a:bodyPr>
            <a:normAutofit/>
          </a:bodyPr>
          <a:lstStyle/>
          <a:p>
            <a:r>
              <a:rPr lang="en-US"/>
              <a:t>API Gateway</a:t>
            </a:r>
          </a:p>
        </p:txBody>
      </p:sp>
      <p:sp>
        <p:nvSpPr>
          <p:cNvPr id="40" name="Content Placeholder 12"/>
          <p:cNvSpPr>
            <a:spLocks noGrp="1"/>
          </p:cNvSpPr>
          <p:nvPr>
            <p:ph idx="1"/>
          </p:nvPr>
        </p:nvSpPr>
        <p:spPr>
          <a:xfrm>
            <a:off x="639098" y="2418735"/>
            <a:ext cx="4886461" cy="3811742"/>
          </a:xfrm>
        </p:spPr>
        <p:txBody>
          <a:bodyPr anchor="ctr">
            <a:normAutofit/>
          </a:bodyPr>
          <a:lstStyle/>
          <a:p>
            <a:endParaRPr lang="en-US">
              <a:solidFill>
                <a:schemeClr val="bg1"/>
              </a:solidFill>
            </a:endParaRPr>
          </a:p>
          <a:p>
            <a:r>
              <a:rPr lang="en-US">
                <a:solidFill>
                  <a:schemeClr val="bg1"/>
                </a:solidFill>
              </a:rPr>
              <a:t>How does application communicate with dozens of individual services? </a:t>
            </a:r>
          </a:p>
          <a:p>
            <a:r>
              <a:rPr lang="en-US">
                <a:solidFill>
                  <a:schemeClr val="bg1"/>
                </a:solidFill>
              </a:rPr>
              <a:t>Single entry point for all clients</a:t>
            </a:r>
          </a:p>
          <a:p>
            <a:r>
              <a:rPr lang="en-US">
                <a:solidFill>
                  <a:schemeClr val="bg1"/>
                </a:solidFill>
              </a:rPr>
              <a:t>Consistent, easier to secure(e.g. access token)</a:t>
            </a:r>
          </a:p>
          <a:p>
            <a:r>
              <a:rPr lang="en-US">
                <a:solidFill>
                  <a:schemeClr val="bg1"/>
                </a:solidFill>
              </a:rPr>
              <a:t>Expose different APIs to different clients</a:t>
            </a:r>
          </a:p>
          <a:p>
            <a:r>
              <a:rPr lang="en-US">
                <a:solidFill>
                  <a:schemeClr val="bg1"/>
                </a:solidFill>
              </a:rPr>
              <a:t>Provide each client with the best suited API</a:t>
            </a:r>
          </a:p>
          <a:p>
            <a:r>
              <a:rPr lang="en-US">
                <a:solidFill>
                  <a:schemeClr val="bg1"/>
                </a:solidFill>
              </a:rPr>
              <a:t>Hide internal details from the client</a:t>
            </a:r>
          </a:p>
          <a:p>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2861483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1E64E70-4F4B-4E96-8085-4CEA9278A2A5}"/>
              </a:ext>
            </a:extLst>
          </p:cNvPr>
          <p:cNvPicPr>
            <a:picLocks noChangeAspect="1"/>
          </p:cNvPicPr>
          <p:nvPr/>
        </p:nvPicPr>
        <p:blipFill>
          <a:blip r:embed="rId3"/>
          <a:stretch>
            <a:fillRect/>
          </a:stretch>
        </p:blipFill>
        <p:spPr>
          <a:xfrm>
            <a:off x="5454005" y="2775951"/>
            <a:ext cx="5220704" cy="3067163"/>
          </a:xfrm>
          <a:prstGeom prst="roundRect">
            <a:avLst>
              <a:gd name="adj" fmla="val 1858"/>
            </a:avLst>
          </a:prstGeom>
          <a:effectLst>
            <a:outerShdw blurRad="50800" dist="50800" dir="5400000" algn="tl" rotWithShape="0">
              <a:srgbClr val="000000">
                <a:alpha val="43000"/>
              </a:srgbClr>
            </a:outerShdw>
          </a:effectLst>
        </p:spPr>
      </p:pic>
      <p:sp>
        <p:nvSpPr>
          <p:cNvPr id="2" name="Title 1">
            <a:extLst>
              <a:ext uri="{FF2B5EF4-FFF2-40B4-BE49-F238E27FC236}">
                <a16:creationId xmlns="" xmlns:a16="http://schemas.microsoft.com/office/drawing/2014/main" id="{EAEC7D8F-91DA-4CD4-8D49-714B5D634981}"/>
              </a:ext>
            </a:extLst>
          </p:cNvPr>
          <p:cNvSpPr>
            <a:spLocks noGrp="1"/>
          </p:cNvSpPr>
          <p:nvPr>
            <p:ph type="title"/>
          </p:nvPr>
        </p:nvSpPr>
        <p:spPr/>
        <p:txBody>
          <a:bodyPr>
            <a:normAutofit/>
          </a:bodyPr>
          <a:lstStyle/>
          <a:p>
            <a:r>
              <a:rPr lang="en-US">
                <a:solidFill>
                  <a:srgbClr val="EBEBEB"/>
                </a:solidFill>
              </a:rPr>
              <a:t>Service Discovery</a:t>
            </a:r>
          </a:p>
        </p:txBody>
      </p:sp>
      <p:sp>
        <p:nvSpPr>
          <p:cNvPr id="3" name="Content Placeholder 2">
            <a:extLst>
              <a:ext uri="{FF2B5EF4-FFF2-40B4-BE49-F238E27FC236}">
                <a16:creationId xmlns="" xmlns:a16="http://schemas.microsoft.com/office/drawing/2014/main" id="{63AF8113-175A-46A9-90D7-F147B47E2CC5}"/>
              </a:ext>
            </a:extLst>
          </p:cNvPr>
          <p:cNvSpPr>
            <a:spLocks noGrp="1"/>
          </p:cNvSpPr>
          <p:nvPr>
            <p:ph idx="1"/>
          </p:nvPr>
        </p:nvSpPr>
        <p:spPr>
          <a:xfrm>
            <a:off x="1154955" y="2603500"/>
            <a:ext cx="3481054" cy="3416300"/>
          </a:xfrm>
        </p:spPr>
        <p:txBody>
          <a:bodyPr anchor="ctr">
            <a:normAutofit/>
          </a:bodyPr>
          <a:lstStyle/>
          <a:p>
            <a:r>
              <a:rPr lang="en-US" sz="1600" dirty="0"/>
              <a:t>How does client discover location of a service?</a:t>
            </a:r>
          </a:p>
          <a:p>
            <a:r>
              <a:rPr lang="en-US" sz="1600" dirty="0"/>
              <a:t>Virtual machines and containers usually get dynamic </a:t>
            </a:r>
            <a:r>
              <a:rPr lang="en-US" sz="1600" dirty="0" smtClean="0"/>
              <a:t>IPs</a:t>
            </a:r>
            <a:endParaRPr lang="en-US" sz="1600" dirty="0"/>
          </a:p>
          <a:p>
            <a:r>
              <a:rPr lang="en-US" sz="1600" dirty="0"/>
              <a:t>Dynamic number of services and instances</a:t>
            </a:r>
          </a:p>
          <a:p>
            <a:r>
              <a:rPr lang="en-US" sz="1600" dirty="0"/>
              <a:t>Client can simply query Router instance for location of available service</a:t>
            </a:r>
          </a:p>
          <a:p>
            <a:endParaRPr lang="en-US" sz="1600" dirty="0"/>
          </a:p>
        </p:txBody>
      </p:sp>
    </p:spTree>
    <p:extLst>
      <p:ext uri="{BB962C8B-B14F-4D97-AF65-F5344CB8AC3E}">
        <p14:creationId xmlns:p14="http://schemas.microsoft.com/office/powerpoint/2010/main" val="335542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A2FC4F8C-DCFB-41A7-9587-B6E49A20404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6" name="Rectangle 15">
              <a:extLst>
                <a:ext uri="{FF2B5EF4-FFF2-40B4-BE49-F238E27FC236}">
                  <a16:creationId xmlns="" xmlns:a16="http://schemas.microsoft.com/office/drawing/2014/main" id="{8CB8134D-DAA6-44DB-9A7B-8D5B04711DE5}"/>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a:extLst>
                <a:ext uri="{FF2B5EF4-FFF2-40B4-BE49-F238E27FC236}">
                  <a16:creationId xmlns="" xmlns:a16="http://schemas.microsoft.com/office/drawing/2014/main" id="{25AD0F1C-BC8E-4CB4-BAC4-8F33C36F6949}"/>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 xmlns:a16="http://schemas.microsoft.com/office/drawing/2014/main" id="{581087E9-D266-4B08-AAB1-F7439DF65270}"/>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 xmlns:a16="http://schemas.microsoft.com/office/drawing/2014/main" id="{64A2B069-C853-43DD-8CC0-7CE6F331A7B7}"/>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 xmlns:a16="http://schemas.microsoft.com/office/drawing/2014/main" id="{7DDD86E2-5424-44EC-A189-3E2DDD38DD7B}"/>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 xmlns:a16="http://schemas.microsoft.com/office/drawing/2014/main" id="{4F8CFC5E-B977-45D3-A7A8-A4EDF8C88A6E}"/>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 xmlns:a16="http://schemas.microsoft.com/office/drawing/2014/main" id="{A347F91F-7A0C-4FD7-AC29-DCAF67A2E56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3" name="Freeform 5">
              <a:extLst>
                <a:ext uri="{FF2B5EF4-FFF2-40B4-BE49-F238E27FC236}">
                  <a16:creationId xmlns="" xmlns:a16="http://schemas.microsoft.com/office/drawing/2014/main" id="{1FD264AA-C656-4350-AD8E-3E13639C02B9}"/>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8" name="Content Placeholder 4">
            <a:extLst>
              <a:ext uri="{FF2B5EF4-FFF2-40B4-BE49-F238E27FC236}">
                <a16:creationId xmlns="" xmlns:a16="http://schemas.microsoft.com/office/drawing/2014/main" id="{C1E919E7-05C8-47F2-8BB0-8E906B6102E0}"/>
              </a:ext>
            </a:extLst>
          </p:cNvPr>
          <p:cNvPicPr>
            <a:picLocks noChangeAspect="1"/>
          </p:cNvPicPr>
          <p:nvPr/>
        </p:nvPicPr>
        <p:blipFill>
          <a:blip r:embed="rId4"/>
          <a:stretch>
            <a:fillRect/>
          </a:stretch>
        </p:blipFill>
        <p:spPr>
          <a:xfrm>
            <a:off x="5334476" y="1795753"/>
            <a:ext cx="6251664" cy="3266494"/>
          </a:xfrm>
          <a:prstGeom prst="rect">
            <a:avLst/>
          </a:prstGeom>
        </p:spPr>
      </p:pic>
      <p:sp>
        <p:nvSpPr>
          <p:cNvPr id="25" name="Rectangle 24">
            <a:extLst>
              <a:ext uri="{FF2B5EF4-FFF2-40B4-BE49-F238E27FC236}">
                <a16:creationId xmlns="" xmlns:a16="http://schemas.microsoft.com/office/drawing/2014/main" id="{C4EF29AB-620C-4783-9B23-EACEB54D78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BE31EF08-CA6D-4EFF-AC13-A703E400DB7C}"/>
              </a:ext>
            </a:extLst>
          </p:cNvPr>
          <p:cNvSpPr>
            <a:spLocks noGrp="1"/>
          </p:cNvSpPr>
          <p:nvPr>
            <p:ph type="title"/>
          </p:nvPr>
        </p:nvSpPr>
        <p:spPr>
          <a:xfrm>
            <a:off x="1154955" y="973668"/>
            <a:ext cx="3178260" cy="1020232"/>
          </a:xfrm>
        </p:spPr>
        <p:txBody>
          <a:bodyPr>
            <a:normAutofit/>
          </a:bodyPr>
          <a:lstStyle/>
          <a:p>
            <a:r>
              <a:rPr lang="en-US"/>
              <a:t>Event driven</a:t>
            </a:r>
          </a:p>
        </p:txBody>
      </p:sp>
      <p:sp>
        <p:nvSpPr>
          <p:cNvPr id="10" name="Content Placeholder 9"/>
          <p:cNvSpPr>
            <a:spLocks noGrp="1"/>
          </p:cNvSpPr>
          <p:nvPr>
            <p:ph idx="1"/>
          </p:nvPr>
        </p:nvSpPr>
        <p:spPr>
          <a:xfrm>
            <a:off x="1154955" y="2120900"/>
            <a:ext cx="3133726" cy="3898900"/>
          </a:xfrm>
        </p:spPr>
        <p:txBody>
          <a:bodyPr>
            <a:normAutofit/>
          </a:bodyPr>
          <a:lstStyle/>
          <a:p>
            <a:r>
              <a:rPr lang="en-US" dirty="0">
                <a:solidFill>
                  <a:schemeClr val="bg1"/>
                </a:solidFill>
              </a:rPr>
              <a:t>How to deal with inconsistency across databases?</a:t>
            </a:r>
          </a:p>
          <a:p>
            <a:r>
              <a:rPr lang="en-US" dirty="0">
                <a:solidFill>
                  <a:schemeClr val="bg1"/>
                </a:solidFill>
              </a:rPr>
              <a:t>2PC is a bad practice</a:t>
            </a:r>
          </a:p>
          <a:p>
            <a:r>
              <a:rPr lang="en-US" dirty="0">
                <a:solidFill>
                  <a:schemeClr val="bg1"/>
                </a:solidFill>
              </a:rPr>
              <a:t>Identify events for each aggregate</a:t>
            </a:r>
          </a:p>
          <a:p>
            <a:r>
              <a:rPr lang="en-US" dirty="0">
                <a:solidFill>
                  <a:schemeClr val="bg1"/>
                </a:solidFill>
              </a:rPr>
              <a:t>E.g. Orders: </a:t>
            </a:r>
            <a:r>
              <a:rPr lang="en-US" dirty="0" smtClean="0">
                <a:solidFill>
                  <a:schemeClr val="bg1"/>
                </a:solidFill>
              </a:rPr>
              <a:t>Created</a:t>
            </a:r>
            <a:r>
              <a:rPr lang="en-US" dirty="0">
                <a:solidFill>
                  <a:schemeClr val="bg1"/>
                </a:solidFill>
              </a:rPr>
              <a:t>, Cancelled, Approved, Rejected, Shipped</a:t>
            </a:r>
          </a:p>
          <a:p>
            <a:endParaRPr lang="en-US" dirty="0">
              <a:solidFill>
                <a:schemeClr val="bg1"/>
              </a:solidFill>
            </a:endParaRPr>
          </a:p>
        </p:txBody>
      </p:sp>
    </p:spTree>
    <p:extLst>
      <p:ext uri="{BB962C8B-B14F-4D97-AF65-F5344CB8AC3E}">
        <p14:creationId xmlns:p14="http://schemas.microsoft.com/office/powerpoint/2010/main" val="231580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8EF2A2C-D723-400A-9CC5-E9525D0AF183}"/>
              </a:ext>
            </a:extLst>
          </p:cNvPr>
          <p:cNvPicPr>
            <a:picLocks noChangeAspect="1"/>
          </p:cNvPicPr>
          <p:nvPr/>
        </p:nvPicPr>
        <p:blipFill>
          <a:blip r:embed="rId2"/>
          <a:stretch>
            <a:fillRect/>
          </a:stretch>
        </p:blipFill>
        <p:spPr>
          <a:xfrm>
            <a:off x="8020571" y="2791659"/>
            <a:ext cx="3080048" cy="1247419"/>
          </a:xfrm>
          <a:prstGeom prst="roundRect">
            <a:avLst>
              <a:gd name="adj" fmla="val 1858"/>
            </a:avLst>
          </a:prstGeom>
          <a:effectLst/>
        </p:spPr>
      </p:pic>
      <p:pic>
        <p:nvPicPr>
          <p:cNvPr id="7" name="Picture 6">
            <a:extLst>
              <a:ext uri="{FF2B5EF4-FFF2-40B4-BE49-F238E27FC236}">
                <a16:creationId xmlns="" xmlns:a16="http://schemas.microsoft.com/office/drawing/2014/main" id="{1F1E87C2-FC5C-4F78-A3C3-FBEC9A3A077F}"/>
              </a:ext>
            </a:extLst>
          </p:cNvPr>
          <p:cNvPicPr>
            <a:picLocks noChangeAspect="1"/>
          </p:cNvPicPr>
          <p:nvPr/>
        </p:nvPicPr>
        <p:blipFill>
          <a:blip r:embed="rId3"/>
          <a:stretch>
            <a:fillRect/>
          </a:stretch>
        </p:blipFill>
        <p:spPr>
          <a:xfrm>
            <a:off x="8020571" y="4424252"/>
            <a:ext cx="3080048" cy="1563124"/>
          </a:xfrm>
          <a:prstGeom prst="roundRect">
            <a:avLst>
              <a:gd name="adj" fmla="val 1858"/>
            </a:avLst>
          </a:prstGeom>
          <a:effectLst/>
        </p:spPr>
      </p:pic>
      <p:sp>
        <p:nvSpPr>
          <p:cNvPr id="2" name="Title 1">
            <a:extLst>
              <a:ext uri="{FF2B5EF4-FFF2-40B4-BE49-F238E27FC236}">
                <a16:creationId xmlns="" xmlns:a16="http://schemas.microsoft.com/office/drawing/2014/main" id="{D6D2CCCD-D807-4D1D-9884-5DE7C14DE582}"/>
              </a:ext>
            </a:extLst>
          </p:cNvPr>
          <p:cNvSpPr>
            <a:spLocks noGrp="1"/>
          </p:cNvSpPr>
          <p:nvPr>
            <p:ph type="title"/>
          </p:nvPr>
        </p:nvSpPr>
        <p:spPr/>
        <p:txBody>
          <a:bodyPr>
            <a:normAutofit/>
          </a:bodyPr>
          <a:lstStyle/>
          <a:p>
            <a:endParaRPr lang="en-US"/>
          </a:p>
        </p:txBody>
      </p:sp>
      <p:sp>
        <p:nvSpPr>
          <p:cNvPr id="3" name="Content Placeholder 2">
            <a:extLst>
              <a:ext uri="{FF2B5EF4-FFF2-40B4-BE49-F238E27FC236}">
                <a16:creationId xmlns="" xmlns:a16="http://schemas.microsoft.com/office/drawing/2014/main" id="{6EFE128D-6868-428F-BF4A-2EAD4B52C7BA}"/>
              </a:ext>
            </a:extLst>
          </p:cNvPr>
          <p:cNvSpPr>
            <a:spLocks noGrp="1"/>
          </p:cNvSpPr>
          <p:nvPr>
            <p:ph idx="1"/>
          </p:nvPr>
        </p:nvSpPr>
        <p:spPr>
          <a:xfrm>
            <a:off x="1154954" y="2603500"/>
            <a:ext cx="6397313" cy="3416300"/>
          </a:xfrm>
        </p:spPr>
        <p:txBody>
          <a:bodyPr anchor="ctr">
            <a:normAutofit/>
          </a:bodyPr>
          <a:lstStyle/>
          <a:p>
            <a:r>
              <a:rPr lang="en-US" dirty="0"/>
              <a:t>Persist events not state</a:t>
            </a:r>
          </a:p>
          <a:p>
            <a:r>
              <a:rPr lang="en-US" dirty="0"/>
              <a:t>Replay events to recreate state(periodical snapshot)</a:t>
            </a:r>
          </a:p>
          <a:p>
            <a:r>
              <a:rPr lang="en-US" dirty="0"/>
              <a:t>“Present is a fold over history”</a:t>
            </a:r>
          </a:p>
          <a:p>
            <a:r>
              <a:rPr lang="en-US" dirty="0"/>
              <a:t>Services publish and subscribes to events they are interested in</a:t>
            </a:r>
          </a:p>
          <a:p>
            <a:r>
              <a:rPr lang="en-US" dirty="0"/>
              <a:t>Solves data consistency issue</a:t>
            </a:r>
          </a:p>
          <a:p>
            <a:r>
              <a:rPr lang="en-US" dirty="0"/>
              <a:t>Preserves history(historical processing)</a:t>
            </a:r>
          </a:p>
        </p:txBody>
      </p:sp>
    </p:spTree>
    <p:extLst>
      <p:ext uri="{BB962C8B-B14F-4D97-AF65-F5344CB8AC3E}">
        <p14:creationId xmlns:p14="http://schemas.microsoft.com/office/powerpoint/2010/main" val="212884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rgbClr val="EBEBEB"/>
                </a:solidFill>
              </a:rPr>
              <a:t>Security in MSA</a:t>
            </a:r>
          </a:p>
        </p:txBody>
      </p:sp>
      <p:sp>
        <p:nvSpPr>
          <p:cNvPr id="3" name="Content Placeholder 2"/>
          <p:cNvSpPr>
            <a:spLocks noGrp="1"/>
          </p:cNvSpPr>
          <p:nvPr>
            <p:ph idx="1"/>
          </p:nvPr>
        </p:nvSpPr>
        <p:spPr>
          <a:xfrm>
            <a:off x="1154954" y="2603500"/>
            <a:ext cx="9232059" cy="3416300"/>
          </a:xfrm>
        </p:spPr>
        <p:txBody>
          <a:bodyPr anchor="ctr">
            <a:normAutofit/>
          </a:bodyPr>
          <a:lstStyle/>
          <a:p>
            <a:r>
              <a:rPr lang="en-US" dirty="0"/>
              <a:t>Due to the architectural pattern microservices overall security is better in microservices</a:t>
            </a:r>
          </a:p>
          <a:p>
            <a:r>
              <a:rPr lang="en-US" dirty="0"/>
              <a:t>On the other side they introduce new vectors of attacks</a:t>
            </a:r>
          </a:p>
          <a:p>
            <a:r>
              <a:rPr lang="en-US" dirty="0"/>
              <a:t>Speed vs secure factor</a:t>
            </a:r>
          </a:p>
        </p:txBody>
      </p:sp>
    </p:spTree>
    <p:extLst>
      <p:ext uri="{BB962C8B-B14F-4D97-AF65-F5344CB8AC3E}">
        <p14:creationId xmlns:p14="http://schemas.microsoft.com/office/powerpoint/2010/main" val="421982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83BD43-024F-4A5C-9C3E-507436D57240}"/>
              </a:ext>
            </a:extLst>
          </p:cNvPr>
          <p:cNvSpPr>
            <a:spLocks noGrp="1"/>
          </p:cNvSpPr>
          <p:nvPr>
            <p:ph type="title"/>
          </p:nvPr>
        </p:nvSpPr>
        <p:spPr/>
        <p:txBody>
          <a:bodyPr/>
          <a:lstStyle/>
          <a:p>
            <a:r>
              <a:rPr lang="en-US" dirty="0"/>
              <a:t>Upsides and downsides</a:t>
            </a:r>
          </a:p>
        </p:txBody>
      </p:sp>
      <p:sp>
        <p:nvSpPr>
          <p:cNvPr id="3" name="Content Placeholder 2">
            <a:extLst>
              <a:ext uri="{FF2B5EF4-FFF2-40B4-BE49-F238E27FC236}">
                <a16:creationId xmlns="" xmlns:a16="http://schemas.microsoft.com/office/drawing/2014/main" id="{01C2C60C-BBE4-4A25-98D2-AD638B7387D4}"/>
              </a:ext>
            </a:extLst>
          </p:cNvPr>
          <p:cNvSpPr>
            <a:spLocks noGrp="1"/>
          </p:cNvSpPr>
          <p:nvPr>
            <p:ph idx="1"/>
          </p:nvPr>
        </p:nvSpPr>
        <p:spPr/>
        <p:txBody>
          <a:bodyPr/>
          <a:lstStyle/>
          <a:p>
            <a:r>
              <a:rPr lang="en-US" dirty="0">
                <a:solidFill>
                  <a:srgbClr val="00B050"/>
                </a:solidFill>
              </a:rPr>
              <a:t>Increased isolation - decoupling services adds boundaries between services in a system</a:t>
            </a:r>
          </a:p>
          <a:p>
            <a:r>
              <a:rPr lang="en-US" dirty="0">
                <a:solidFill>
                  <a:srgbClr val="00B050"/>
                </a:solidFill>
              </a:rPr>
              <a:t>One breach might not expose your whole application/data/stack</a:t>
            </a:r>
          </a:p>
          <a:p>
            <a:r>
              <a:rPr lang="en-US" dirty="0">
                <a:solidFill>
                  <a:srgbClr val="00B050"/>
                </a:solidFill>
              </a:rPr>
              <a:t>API can be well designed with rate limiting and throttling</a:t>
            </a:r>
          </a:p>
          <a:p>
            <a:r>
              <a:rPr lang="en-US" dirty="0">
                <a:solidFill>
                  <a:schemeClr val="accent1"/>
                </a:solidFill>
              </a:rPr>
              <a:t>New attack vectors and surfaces</a:t>
            </a:r>
          </a:p>
          <a:p>
            <a:r>
              <a:rPr lang="en-US" dirty="0">
                <a:solidFill>
                  <a:schemeClr val="accent1"/>
                </a:solidFill>
              </a:rPr>
              <a:t>Internal traffic goes through network or Internet instead of internal calls</a:t>
            </a:r>
          </a:p>
          <a:p>
            <a:r>
              <a:rPr lang="en-US" dirty="0">
                <a:solidFill>
                  <a:schemeClr val="accent1"/>
                </a:solidFill>
              </a:rPr>
              <a:t>Traditional app security still matters - data injection, cross-site </a:t>
            </a:r>
            <a:r>
              <a:rPr lang="en-US" dirty="0" smtClean="0">
                <a:solidFill>
                  <a:schemeClr val="accent1"/>
                </a:solidFill>
              </a:rPr>
              <a:t>scripting, </a:t>
            </a:r>
            <a:r>
              <a:rPr lang="en-US" dirty="0" err="1" smtClean="0">
                <a:solidFill>
                  <a:schemeClr val="accent1"/>
                </a:solidFill>
              </a:rPr>
              <a:t>etc</a:t>
            </a:r>
            <a:endParaRPr lang="en-US" dirty="0"/>
          </a:p>
        </p:txBody>
      </p:sp>
    </p:spTree>
    <p:extLst>
      <p:ext uri="{BB962C8B-B14F-4D97-AF65-F5344CB8AC3E}">
        <p14:creationId xmlns:p14="http://schemas.microsoft.com/office/powerpoint/2010/main" val="40373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8CD92-0586-4BE2-9C71-819D62A1146F}"/>
              </a:ext>
            </a:extLst>
          </p:cNvPr>
          <p:cNvSpPr>
            <a:spLocks noGrp="1"/>
          </p:cNvSpPr>
          <p:nvPr>
            <p:ph type="title"/>
          </p:nvPr>
        </p:nvSpPr>
        <p:spPr/>
        <p:txBody>
          <a:bodyPr/>
          <a:lstStyle/>
          <a:p>
            <a:r>
              <a:rPr lang="en-US" dirty="0"/>
              <a:t>More possibilities</a:t>
            </a:r>
          </a:p>
        </p:txBody>
      </p:sp>
      <p:sp>
        <p:nvSpPr>
          <p:cNvPr id="3" name="Content Placeholder 2">
            <a:extLst>
              <a:ext uri="{FF2B5EF4-FFF2-40B4-BE49-F238E27FC236}">
                <a16:creationId xmlns="" xmlns:a16="http://schemas.microsoft.com/office/drawing/2014/main" id="{B7D97BE3-8BEC-4884-91EB-D3A8AD6DC946}"/>
              </a:ext>
            </a:extLst>
          </p:cNvPr>
          <p:cNvSpPr>
            <a:spLocks noGrp="1"/>
          </p:cNvSpPr>
          <p:nvPr>
            <p:ph idx="1"/>
          </p:nvPr>
        </p:nvSpPr>
        <p:spPr/>
        <p:txBody>
          <a:bodyPr/>
          <a:lstStyle/>
          <a:p>
            <a:r>
              <a:rPr lang="en-US" dirty="0"/>
              <a:t>Granularity: You can apply service-specific rules everywhere </a:t>
            </a:r>
          </a:p>
          <a:p>
            <a:r>
              <a:rPr lang="en-US" dirty="0"/>
              <a:t>Diversity: You can apply different rules to different services and components</a:t>
            </a:r>
          </a:p>
          <a:p>
            <a:r>
              <a:rPr lang="en-US" dirty="0"/>
              <a:t>Distributed responsibility: Each microservice can specify how and by who it should be used(easier to enforce)</a:t>
            </a:r>
          </a:p>
          <a:p>
            <a:r>
              <a:rPr lang="en-US" dirty="0"/>
              <a:t>Tailored access: “Least privilege” model on service-service basis</a:t>
            </a:r>
          </a:p>
        </p:txBody>
      </p:sp>
    </p:spTree>
    <p:extLst>
      <p:ext uri="{BB962C8B-B14F-4D97-AF65-F5344CB8AC3E}">
        <p14:creationId xmlns:p14="http://schemas.microsoft.com/office/powerpoint/2010/main" val="3581983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p:spPr>
        <p:txBody>
          <a:bodyPr/>
          <a:lstStyle/>
          <a:p>
            <a:r>
              <a:rPr lang="en-US"/>
              <a:t>Databases</a:t>
            </a:r>
            <a:endParaRPr lang="en-US" dirty="0"/>
          </a:p>
        </p:txBody>
      </p:sp>
      <p:sp>
        <p:nvSpPr>
          <p:cNvPr id="3" name="Content Placeholder 2"/>
          <p:cNvSpPr>
            <a:spLocks noGrp="1"/>
          </p:cNvSpPr>
          <p:nvPr>
            <p:ph idx="1"/>
          </p:nvPr>
        </p:nvSpPr>
        <p:spPr/>
        <p:txBody>
          <a:bodyPr/>
          <a:lstStyle/>
          <a:p>
            <a:r>
              <a:rPr lang="en-US" dirty="0"/>
              <a:t>Database per service </a:t>
            </a:r>
            <a:r>
              <a:rPr lang="mr-IN" dirty="0"/>
              <a:t>–</a:t>
            </a:r>
            <a:r>
              <a:rPr lang="en-US" dirty="0"/>
              <a:t> more </a:t>
            </a:r>
            <a:r>
              <a:rPr lang="en-US" dirty="0" err="1"/>
              <a:t>db’s</a:t>
            </a:r>
            <a:r>
              <a:rPr lang="en-US" dirty="0"/>
              <a:t> to secure</a:t>
            </a:r>
          </a:p>
          <a:p>
            <a:r>
              <a:rPr lang="en-US" dirty="0"/>
              <a:t>Do you use the same credentials everywhere?</a:t>
            </a:r>
          </a:p>
          <a:p>
            <a:r>
              <a:rPr lang="en-US" dirty="0"/>
              <a:t>How do you protect this credentials?</a:t>
            </a:r>
          </a:p>
          <a:p>
            <a:r>
              <a:rPr lang="en-US" dirty="0"/>
              <a:t>Do you restrict application’s movement across database?</a:t>
            </a:r>
          </a:p>
        </p:txBody>
      </p:sp>
    </p:spTree>
    <p:extLst>
      <p:ext uri="{BB962C8B-B14F-4D97-AF65-F5344CB8AC3E}">
        <p14:creationId xmlns:p14="http://schemas.microsoft.com/office/powerpoint/2010/main" val="396862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p:spPr>
        <p:txBody>
          <a:bodyPr/>
          <a:lstStyle/>
          <a:p>
            <a:r>
              <a:rPr lang="en-US" dirty="0"/>
              <a:t>Messaging layer</a:t>
            </a:r>
          </a:p>
        </p:txBody>
      </p:sp>
      <p:sp>
        <p:nvSpPr>
          <p:cNvPr id="3" name="Content Placeholder 2"/>
          <p:cNvSpPr>
            <a:spLocks noGrp="1"/>
          </p:cNvSpPr>
          <p:nvPr>
            <p:ph idx="1"/>
          </p:nvPr>
        </p:nvSpPr>
        <p:spPr/>
        <p:txBody>
          <a:bodyPr/>
          <a:lstStyle/>
          <a:p>
            <a:r>
              <a:rPr lang="en-US" dirty="0"/>
              <a:t>Does every system see every message?</a:t>
            </a:r>
          </a:p>
          <a:p>
            <a:r>
              <a:rPr lang="en-US" dirty="0"/>
              <a:t>Can your system send message anywhere</a:t>
            </a:r>
            <a:r>
              <a:rPr lang="en-US" dirty="0" smtClean="0"/>
              <a:t>?</a:t>
            </a:r>
          </a:p>
          <a:p>
            <a:r>
              <a:rPr lang="en-US" dirty="0" smtClean="0"/>
              <a:t>Do you validate message body?</a:t>
            </a:r>
            <a:endParaRPr lang="en-US" dirty="0"/>
          </a:p>
          <a:p>
            <a:endParaRPr lang="en-US" dirty="0"/>
          </a:p>
        </p:txBody>
      </p:sp>
    </p:spTree>
    <p:extLst>
      <p:ext uri="{BB962C8B-B14F-4D97-AF65-F5344CB8AC3E}">
        <p14:creationId xmlns:p14="http://schemas.microsoft.com/office/powerpoint/2010/main" val="67307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 xmlns:a16="http://schemas.microsoft.com/office/drawing/2014/main" id="{E98CD42C-2E98-437C-AF0D-ADB770381D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 xmlns:a16="http://schemas.microsoft.com/office/drawing/2014/main" id="{3AA7B5C7-7348-4EFC-BEE4-5AA469D57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18" name="Rectangle 13">
            <a:extLst>
              <a:ext uri="{FF2B5EF4-FFF2-40B4-BE49-F238E27FC236}">
                <a16:creationId xmlns="" xmlns:a16="http://schemas.microsoft.com/office/drawing/2014/main" id="{A76BBD40-26F7-4779-A7E1-17EADF3488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973669"/>
            <a:ext cx="8825659" cy="706964"/>
          </a:xfrm>
        </p:spPr>
        <p:txBody>
          <a:bodyPr>
            <a:normAutofit/>
          </a:bodyPr>
          <a:lstStyle/>
          <a:p>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989117916"/>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99900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Edge/Web</a:t>
            </a:r>
          </a:p>
        </p:txBody>
      </p:sp>
      <p:sp>
        <p:nvSpPr>
          <p:cNvPr id="3" name="Content Placeholder 2"/>
          <p:cNvSpPr>
            <a:spLocks noGrp="1"/>
          </p:cNvSpPr>
          <p:nvPr>
            <p:ph idx="1"/>
          </p:nvPr>
        </p:nvSpPr>
        <p:spPr/>
        <p:txBody>
          <a:bodyPr/>
          <a:lstStyle/>
          <a:p>
            <a:r>
              <a:rPr lang="en-US" dirty="0"/>
              <a:t>Do you check what you expose to the web?</a:t>
            </a:r>
            <a:br>
              <a:rPr lang="en-US" dirty="0"/>
            </a:br>
            <a:r>
              <a:rPr lang="en-US" dirty="0"/>
              <a:t>No accidental admin </a:t>
            </a:r>
            <a:r>
              <a:rPr lang="en-US" dirty="0" err="1"/>
              <a:t>url</a:t>
            </a:r>
            <a:r>
              <a:rPr lang="en-US" dirty="0"/>
              <a:t>/panels leaks. No access to internal API. Validate and sanitize requests.</a:t>
            </a:r>
          </a:p>
          <a:p>
            <a:r>
              <a:rPr lang="en-US" dirty="0"/>
              <a:t>What data are you storing on the client side?</a:t>
            </a:r>
            <a:br>
              <a:rPr lang="en-US" dirty="0"/>
            </a:br>
            <a:r>
              <a:rPr lang="en-US" dirty="0"/>
              <a:t>Do you cache data? Is it protected?</a:t>
            </a:r>
          </a:p>
          <a:p>
            <a:r>
              <a:rPr lang="en-US" dirty="0"/>
              <a:t>Do you secure all your APIs?</a:t>
            </a:r>
            <a:br>
              <a:rPr lang="en-US" dirty="0"/>
            </a:br>
            <a:r>
              <a:rPr lang="en-US" dirty="0"/>
              <a:t>API Gateway with token, role based security</a:t>
            </a:r>
          </a:p>
        </p:txBody>
      </p:sp>
    </p:spTree>
    <p:extLst>
      <p:ext uri="{BB962C8B-B14F-4D97-AF65-F5344CB8AC3E}">
        <p14:creationId xmlns:p14="http://schemas.microsoft.com/office/powerpoint/2010/main" val="171498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a:t>
            </a:r>
            <a:endParaRPr lang="en-US" dirty="0"/>
          </a:p>
        </p:txBody>
      </p:sp>
      <p:sp>
        <p:nvSpPr>
          <p:cNvPr id="3" name="Content Placeholder 2"/>
          <p:cNvSpPr>
            <a:spLocks noGrp="1"/>
          </p:cNvSpPr>
          <p:nvPr>
            <p:ph idx="1"/>
          </p:nvPr>
        </p:nvSpPr>
        <p:spPr/>
        <p:txBody>
          <a:bodyPr/>
          <a:lstStyle/>
          <a:p>
            <a:r>
              <a:rPr lang="en-US" dirty="0" smtClean="0"/>
              <a:t>Are your team aware of security challenges?</a:t>
            </a:r>
            <a:br>
              <a:rPr lang="en-US" dirty="0" smtClean="0"/>
            </a:br>
            <a:r>
              <a:rPr lang="en-US" dirty="0" smtClean="0"/>
              <a:t>One unaware developer can destroy whole application</a:t>
            </a:r>
          </a:p>
          <a:p>
            <a:r>
              <a:rPr lang="en-US" dirty="0" smtClean="0"/>
              <a:t>Do you have some security ground rules or practices?</a:t>
            </a:r>
            <a:br>
              <a:rPr lang="en-US" dirty="0" smtClean="0"/>
            </a:br>
            <a:r>
              <a:rPr lang="en-US" dirty="0" smtClean="0"/>
              <a:t>Everyone should be able to perform them.</a:t>
            </a:r>
          </a:p>
          <a:p>
            <a:r>
              <a:rPr lang="en-US" dirty="0" smtClean="0"/>
              <a:t>Does the management know why you need this?</a:t>
            </a:r>
            <a:br>
              <a:rPr lang="en-US" dirty="0" smtClean="0"/>
            </a:br>
            <a:r>
              <a:rPr lang="en-US" dirty="0" smtClean="0"/>
              <a:t>This is not </a:t>
            </a:r>
            <a:r>
              <a:rPr lang="en-US" smtClean="0"/>
              <a:t>wasted money with no result.</a:t>
            </a:r>
            <a:endParaRPr lang="en-US" dirty="0" smtClean="0"/>
          </a:p>
          <a:p>
            <a:endParaRPr lang="en-US" dirty="0"/>
          </a:p>
        </p:txBody>
      </p:sp>
    </p:spTree>
    <p:extLst>
      <p:ext uri="{BB962C8B-B14F-4D97-AF65-F5344CB8AC3E}">
        <p14:creationId xmlns:p14="http://schemas.microsoft.com/office/powerpoint/2010/main" val="101353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a:t>
            </a:r>
            <a:endParaRPr lang="en-US" dirty="0"/>
          </a:p>
        </p:txBody>
      </p:sp>
      <p:sp>
        <p:nvSpPr>
          <p:cNvPr id="3" name="Content Placeholder 2"/>
          <p:cNvSpPr>
            <a:spLocks noGrp="1"/>
          </p:cNvSpPr>
          <p:nvPr>
            <p:ph idx="1"/>
          </p:nvPr>
        </p:nvSpPr>
        <p:spPr/>
        <p:txBody>
          <a:bodyPr/>
          <a:lstStyle/>
          <a:p>
            <a:r>
              <a:rPr lang="en-US" dirty="0" smtClean="0"/>
              <a:t>Do you use trusted images?</a:t>
            </a:r>
            <a:br>
              <a:rPr lang="en-US" dirty="0" smtClean="0"/>
            </a:br>
            <a:r>
              <a:rPr lang="en-US" dirty="0" smtClean="0"/>
              <a:t>If you assemble built images be sure to check them.</a:t>
            </a:r>
          </a:p>
          <a:p>
            <a:r>
              <a:rPr lang="en-US" dirty="0" smtClean="0"/>
              <a:t>Do you manage your secrets? </a:t>
            </a:r>
            <a:br>
              <a:rPr lang="en-US" dirty="0" smtClean="0"/>
            </a:br>
            <a:r>
              <a:rPr lang="en-US" dirty="0" smtClean="0"/>
              <a:t>Environment variables aren’t the best idea. Don’t put secrets inside containers and don</a:t>
            </a:r>
            <a:r>
              <a:rPr lang="mr-IN" dirty="0" smtClean="0"/>
              <a:t>’</a:t>
            </a:r>
            <a:r>
              <a:rPr lang="en-US" dirty="0" smtClean="0"/>
              <a:t>t expose them to host. Secret should live as long as container leaves and disappear. </a:t>
            </a:r>
          </a:p>
          <a:p>
            <a:r>
              <a:rPr lang="en-US" dirty="0" smtClean="0"/>
              <a:t>You are replacing hundreds of VMs with thousand of containers. Are you able to audit and control them?</a:t>
            </a:r>
          </a:p>
        </p:txBody>
      </p:sp>
    </p:spTree>
    <p:extLst>
      <p:ext uri="{BB962C8B-B14F-4D97-AF65-F5344CB8AC3E}">
        <p14:creationId xmlns:p14="http://schemas.microsoft.com/office/powerpoint/2010/main" val="1084261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 xmlns:a16="http://schemas.microsoft.com/office/drawing/2014/main" id="{E98CD42C-2E98-437C-AF0D-ADB770381D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 xmlns:a16="http://schemas.microsoft.com/office/drawing/2014/main" id="{3AA7B5C7-7348-4EFC-BEE4-5AA469D57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8" name="Rectangle 13">
            <a:extLst>
              <a:ext uri="{FF2B5EF4-FFF2-40B4-BE49-F238E27FC236}">
                <a16:creationId xmlns="" xmlns:a16="http://schemas.microsoft.com/office/drawing/2014/main" id="{A76BBD40-26F7-4779-A7E1-17EADF3488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F61E421A-CFD6-4EAD-A38E-C0EFE8789E35}"/>
              </a:ext>
            </a:extLst>
          </p:cNvPr>
          <p:cNvSpPr>
            <a:spLocks noGrp="1"/>
          </p:cNvSpPr>
          <p:nvPr>
            <p:ph type="title"/>
          </p:nvPr>
        </p:nvSpPr>
        <p:spPr>
          <a:xfrm>
            <a:off x="1154954" y="973669"/>
            <a:ext cx="8825659" cy="706964"/>
          </a:xfrm>
        </p:spPr>
        <p:txBody>
          <a:bodyPr>
            <a:normAutofit/>
          </a:bodyPr>
          <a:lstStyle/>
          <a:p>
            <a:r>
              <a:rPr lang="en-US">
                <a:solidFill>
                  <a:srgbClr val="FFFFFF"/>
                </a:solidFill>
              </a:rPr>
              <a:t>Good practices</a:t>
            </a:r>
          </a:p>
        </p:txBody>
      </p:sp>
      <p:graphicFrame>
        <p:nvGraphicFramePr>
          <p:cNvPr id="29" name="Content Placeholder 2"/>
          <p:cNvGraphicFramePr>
            <a:graphicFrameLocks noGrp="1"/>
          </p:cNvGraphicFramePr>
          <p:nvPr>
            <p:ph idx="1"/>
            <p:extLst>
              <p:ext uri="{D42A27DB-BD31-4B8C-83A1-F6EECF244321}">
                <p14:modId xmlns:p14="http://schemas.microsoft.com/office/powerpoint/2010/main" val="129160515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22133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A2FC4F8C-DCFB-41A7-9587-B6E49A20404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28" name="Rectangle 27">
              <a:extLst>
                <a:ext uri="{FF2B5EF4-FFF2-40B4-BE49-F238E27FC236}">
                  <a16:creationId xmlns="" xmlns:a16="http://schemas.microsoft.com/office/drawing/2014/main" id="{8CB8134D-DAA6-44DB-9A7B-8D5B04711DE5}"/>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a:extLst>
                <a:ext uri="{FF2B5EF4-FFF2-40B4-BE49-F238E27FC236}">
                  <a16:creationId xmlns="" xmlns:a16="http://schemas.microsoft.com/office/drawing/2014/main" id="{25AD0F1C-BC8E-4CB4-BAC4-8F33C36F6949}"/>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 xmlns:a16="http://schemas.microsoft.com/office/drawing/2014/main" id="{581087E9-D266-4B08-AAB1-F7439DF65270}"/>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 xmlns:a16="http://schemas.microsoft.com/office/drawing/2014/main" id="{64A2B069-C853-43DD-8CC0-7CE6F331A7B7}"/>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 xmlns:a16="http://schemas.microsoft.com/office/drawing/2014/main" id="{7DDD86E2-5424-44EC-A189-3E2DDD38DD7B}"/>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 xmlns:a16="http://schemas.microsoft.com/office/drawing/2014/main" id="{4F8CFC5E-B977-45D3-A7A8-A4EDF8C88A6E}"/>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 xmlns:a16="http://schemas.microsoft.com/office/drawing/2014/main" id="{A347F91F-7A0C-4FD7-AC29-DCAF67A2E56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5" name="Freeform 5">
              <a:extLst>
                <a:ext uri="{FF2B5EF4-FFF2-40B4-BE49-F238E27FC236}">
                  <a16:creationId xmlns="" xmlns:a16="http://schemas.microsoft.com/office/drawing/2014/main" id="{1FD264AA-C656-4350-AD8E-3E13639C02B9}"/>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76" y="1967674"/>
            <a:ext cx="6251664" cy="2922652"/>
          </a:xfrm>
          <a:prstGeom prst="rect">
            <a:avLst/>
          </a:prstGeom>
        </p:spPr>
      </p:pic>
      <p:sp>
        <p:nvSpPr>
          <p:cNvPr id="37" name="Rectangle 36">
            <a:extLst>
              <a:ext uri="{FF2B5EF4-FFF2-40B4-BE49-F238E27FC236}">
                <a16:creationId xmlns="" xmlns:a16="http://schemas.microsoft.com/office/drawing/2014/main" id="{C4EF29AB-620C-4783-9B23-EACEB54D78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865B9045-216A-421B-950B-9DE84A8938C9}"/>
              </a:ext>
            </a:extLst>
          </p:cNvPr>
          <p:cNvSpPr>
            <a:spLocks noGrp="1"/>
          </p:cNvSpPr>
          <p:nvPr>
            <p:ph type="title"/>
          </p:nvPr>
        </p:nvSpPr>
        <p:spPr>
          <a:xfrm>
            <a:off x="1154955" y="973668"/>
            <a:ext cx="3178260" cy="1020232"/>
          </a:xfrm>
        </p:spPr>
        <p:txBody>
          <a:bodyPr>
            <a:normAutofit/>
          </a:bodyPr>
          <a:lstStyle/>
          <a:p>
            <a:pPr>
              <a:lnSpc>
                <a:spcPct val="90000"/>
              </a:lnSpc>
            </a:pPr>
            <a:r>
              <a:rPr lang="en-US" sz="3300" dirty="0"/>
              <a:t>Application Layer </a:t>
            </a:r>
            <a:r>
              <a:rPr lang="en-US" sz="3300" dirty="0" smtClean="0"/>
              <a:t>DDoS</a:t>
            </a:r>
            <a:endParaRPr lang="en-US" sz="3300" dirty="0"/>
          </a:p>
        </p:txBody>
      </p:sp>
      <p:sp>
        <p:nvSpPr>
          <p:cNvPr id="3" name="Content Placeholder 2">
            <a:extLst>
              <a:ext uri="{FF2B5EF4-FFF2-40B4-BE49-F238E27FC236}">
                <a16:creationId xmlns="" xmlns:a16="http://schemas.microsoft.com/office/drawing/2014/main" id="{2B7E41CF-6E85-4985-8E8B-062F776DAAAB}"/>
              </a:ext>
            </a:extLst>
          </p:cNvPr>
          <p:cNvSpPr>
            <a:spLocks noGrp="1"/>
          </p:cNvSpPr>
          <p:nvPr>
            <p:ph idx="1"/>
          </p:nvPr>
        </p:nvSpPr>
        <p:spPr>
          <a:xfrm>
            <a:off x="1154955" y="2120900"/>
            <a:ext cx="3133726" cy="3898900"/>
          </a:xfrm>
        </p:spPr>
        <p:txBody>
          <a:bodyPr>
            <a:normAutofit/>
          </a:bodyPr>
          <a:lstStyle/>
          <a:p>
            <a:r>
              <a:rPr lang="en-US" dirty="0" smtClean="0">
                <a:solidFill>
                  <a:schemeClr val="bg1"/>
                </a:solidFill>
              </a:rPr>
              <a:t>Raising popularity</a:t>
            </a:r>
            <a:endParaRPr lang="en-US" dirty="0">
              <a:solidFill>
                <a:schemeClr val="bg1"/>
              </a:solidFill>
            </a:endParaRPr>
          </a:p>
          <a:p>
            <a:r>
              <a:rPr lang="en-US" dirty="0" smtClean="0">
                <a:solidFill>
                  <a:schemeClr val="bg1"/>
                </a:solidFill>
              </a:rPr>
              <a:t>In </a:t>
            </a:r>
            <a:r>
              <a:rPr lang="en-US" dirty="0" err="1" smtClean="0">
                <a:solidFill>
                  <a:schemeClr val="bg1"/>
                </a:solidFill>
              </a:rPr>
              <a:t>microservices</a:t>
            </a:r>
            <a:r>
              <a:rPr lang="en-US" dirty="0" smtClean="0">
                <a:solidFill>
                  <a:schemeClr val="bg1"/>
                </a:solidFill>
              </a:rPr>
              <a:t> </a:t>
            </a:r>
            <a:r>
              <a:rPr lang="en-US" dirty="0">
                <a:solidFill>
                  <a:schemeClr val="bg1"/>
                </a:solidFill>
              </a:rPr>
              <a:t>world </a:t>
            </a:r>
            <a:r>
              <a:rPr lang="en-US" dirty="0" smtClean="0">
                <a:solidFill>
                  <a:schemeClr val="bg1"/>
                </a:solidFill>
              </a:rPr>
              <a:t>they </a:t>
            </a:r>
            <a:r>
              <a:rPr lang="en-US" dirty="0" smtClean="0">
                <a:solidFill>
                  <a:schemeClr val="bg1"/>
                </a:solidFill>
              </a:rPr>
              <a:t>can </a:t>
            </a:r>
            <a:r>
              <a:rPr lang="en-US" dirty="0">
                <a:solidFill>
                  <a:schemeClr val="bg1"/>
                </a:solidFill>
              </a:rPr>
              <a:t>be </a:t>
            </a:r>
            <a:r>
              <a:rPr lang="en-US" dirty="0" smtClean="0">
                <a:solidFill>
                  <a:schemeClr val="bg1"/>
                </a:solidFill>
              </a:rPr>
              <a:t>really effective</a:t>
            </a:r>
            <a:endParaRPr lang="en-US" dirty="0">
              <a:solidFill>
                <a:schemeClr val="bg1"/>
              </a:solidFill>
            </a:endParaRPr>
          </a:p>
          <a:p>
            <a:r>
              <a:rPr lang="en-US" dirty="0">
                <a:solidFill>
                  <a:schemeClr val="bg1"/>
                </a:solidFill>
              </a:rPr>
              <a:t>Can flood every tier service</a:t>
            </a:r>
          </a:p>
          <a:p>
            <a:endParaRPr lang="en-US" dirty="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4"/>
          <a:stretch>
            <a:fillRect/>
          </a:stretch>
        </p:blipFill>
        <p:spPr>
          <a:xfrm>
            <a:off x="9854934" y="5378939"/>
            <a:ext cx="1725878" cy="1078674"/>
          </a:xfrm>
          <a:prstGeom prst="rect">
            <a:avLst/>
          </a:prstGeom>
        </p:spPr>
      </p:pic>
      <p:sp>
        <p:nvSpPr>
          <p:cNvPr id="6" name="TextBox 5"/>
          <p:cNvSpPr txBox="1"/>
          <p:nvPr/>
        </p:nvSpPr>
        <p:spPr>
          <a:xfrm>
            <a:off x="9283958" y="5686289"/>
            <a:ext cx="571500" cy="369332"/>
          </a:xfrm>
          <a:prstGeom prst="rect">
            <a:avLst/>
          </a:prstGeom>
          <a:noFill/>
        </p:spPr>
        <p:txBody>
          <a:bodyPr wrap="square" rtlCol="0">
            <a:spAutoFit/>
          </a:bodyPr>
          <a:lstStyle/>
          <a:p>
            <a:r>
              <a:rPr lang="en-US" smtClean="0"/>
              <a:t>by</a:t>
            </a:r>
            <a:endParaRPr lang="en-US"/>
          </a:p>
        </p:txBody>
      </p:sp>
    </p:spTree>
    <p:extLst>
      <p:ext uri="{BB962C8B-B14F-4D97-AF65-F5344CB8AC3E}">
        <p14:creationId xmlns:p14="http://schemas.microsoft.com/office/powerpoint/2010/main" val="436472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Must deal with increased complexity, but with more possibilities of securing application</a:t>
            </a:r>
          </a:p>
          <a:p>
            <a:r>
              <a:rPr lang="en-US" dirty="0" smtClean="0"/>
              <a:t>Easier to lose control over </a:t>
            </a:r>
            <a:r>
              <a:rPr lang="en-US" dirty="0" err="1" smtClean="0"/>
              <a:t>microservices</a:t>
            </a:r>
            <a:r>
              <a:rPr lang="en-US" dirty="0" smtClean="0"/>
              <a:t> than monoliths if you don</a:t>
            </a:r>
            <a:r>
              <a:rPr lang="mr-IN" dirty="0" smtClean="0"/>
              <a:t>’</a:t>
            </a:r>
            <a:r>
              <a:rPr lang="en-US" dirty="0" smtClean="0"/>
              <a:t>t step in fast enough</a:t>
            </a:r>
          </a:p>
          <a:p>
            <a:r>
              <a:rPr lang="en-US" dirty="0" smtClean="0"/>
              <a:t>It’s imperative for everyone(from development to management) to have awareness about risks and security</a:t>
            </a:r>
          </a:p>
          <a:p>
            <a:endParaRPr lang="en-US" dirty="0"/>
          </a:p>
        </p:txBody>
      </p:sp>
    </p:spTree>
    <p:extLst>
      <p:ext uri="{BB962C8B-B14F-4D97-AF65-F5344CB8AC3E}">
        <p14:creationId xmlns:p14="http://schemas.microsoft.com/office/powerpoint/2010/main" val="1157265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a:t>
            </a:r>
          </a:p>
        </p:txBody>
      </p:sp>
      <p:sp>
        <p:nvSpPr>
          <p:cNvPr id="3" name="Content Placeholder 2"/>
          <p:cNvSpPr>
            <a:spLocks noGrp="1"/>
          </p:cNvSpPr>
          <p:nvPr>
            <p:ph idx="1"/>
          </p:nvPr>
        </p:nvSpPr>
        <p:spPr/>
        <p:txBody>
          <a:bodyPr>
            <a:normAutofit fontScale="85000" lnSpcReduction="20000"/>
          </a:bodyPr>
          <a:lstStyle/>
          <a:p>
            <a:r>
              <a:rPr lang="en-US" dirty="0">
                <a:hlinkClick r:id="rId2"/>
              </a:rPr>
              <a:t>www.martinfowler.com</a:t>
            </a:r>
            <a:endParaRPr lang="en-US" dirty="0"/>
          </a:p>
          <a:p>
            <a:r>
              <a:rPr lang="en-US" dirty="0">
                <a:hlinkClick r:id="rId3"/>
              </a:rPr>
              <a:t>www.microservices.io</a:t>
            </a:r>
            <a:endParaRPr lang="en-US" dirty="0"/>
          </a:p>
          <a:p>
            <a:r>
              <a:rPr lang="en-US" dirty="0"/>
              <a:t>“Security in A </a:t>
            </a:r>
            <a:r>
              <a:rPr lang="en-US" dirty="0" err="1"/>
              <a:t>Microservice</a:t>
            </a:r>
            <a:r>
              <a:rPr lang="en-US" dirty="0"/>
              <a:t> World</a:t>
            </a:r>
            <a:r>
              <a:rPr lang="en-US" dirty="0" smtClean="0"/>
              <a:t>” - Jack </a:t>
            </a:r>
            <a:r>
              <a:rPr lang="en-US" dirty="0" err="1"/>
              <a:t>Mannino</a:t>
            </a:r>
            <a:r>
              <a:rPr lang="en-US" dirty="0"/>
              <a:t> (</a:t>
            </a:r>
            <a:r>
              <a:rPr lang="en-US" dirty="0">
                <a:hlinkClick r:id="rId4"/>
              </a:rPr>
              <a:t>https://www.owasp.org/images/2/20/Microservice_Security.pdf</a:t>
            </a:r>
            <a:r>
              <a:rPr lang="en-US" dirty="0" smtClean="0">
                <a:hlinkClick r:id="rId4"/>
              </a:rPr>
              <a:t>)</a:t>
            </a:r>
            <a:endParaRPr lang="en-US" dirty="0" smtClean="0"/>
          </a:p>
          <a:p>
            <a:r>
              <a:rPr lang="en-US" dirty="0" smtClean="0"/>
              <a:t>“Mastering Chaos </a:t>
            </a:r>
            <a:r>
              <a:rPr lang="mr-IN" dirty="0" smtClean="0"/>
              <a:t>–</a:t>
            </a:r>
            <a:r>
              <a:rPr lang="en-US" dirty="0" smtClean="0"/>
              <a:t> A Netflix guide to </a:t>
            </a:r>
            <a:r>
              <a:rPr lang="en-US" dirty="0" err="1" smtClean="0"/>
              <a:t>Microservices</a:t>
            </a:r>
            <a:r>
              <a:rPr lang="en-US" dirty="0"/>
              <a:t>” (</a:t>
            </a:r>
            <a:r>
              <a:rPr lang="en-US" dirty="0">
                <a:hlinkClick r:id="rId5"/>
              </a:rPr>
              <a:t>https://</a:t>
            </a:r>
            <a:r>
              <a:rPr lang="en-US" dirty="0" smtClean="0">
                <a:hlinkClick r:id="rId5"/>
              </a:rPr>
              <a:t>www.youtube.com/watch?v=CZ3wIuvmHeM)</a:t>
            </a:r>
            <a:endParaRPr lang="en-US" dirty="0" smtClean="0"/>
          </a:p>
          <a:p>
            <a:r>
              <a:rPr lang="en-US" dirty="0" smtClean="0"/>
              <a:t>“10 Tips for failing badly at </a:t>
            </a:r>
            <a:r>
              <a:rPr lang="en-US" dirty="0" err="1" smtClean="0"/>
              <a:t>Microservices</a:t>
            </a:r>
            <a:r>
              <a:rPr lang="en-US" dirty="0" smtClean="0"/>
              <a:t>” </a:t>
            </a:r>
            <a:r>
              <a:rPr lang="mr-IN" dirty="0" smtClean="0"/>
              <a:t>–</a:t>
            </a:r>
            <a:r>
              <a:rPr lang="en-US" dirty="0" smtClean="0"/>
              <a:t> David </a:t>
            </a:r>
            <a:r>
              <a:rPr lang="en-US" dirty="0" err="1" smtClean="0"/>
              <a:t>Shmitz</a:t>
            </a:r>
            <a:r>
              <a:rPr lang="en-US" dirty="0"/>
              <a:t> (</a:t>
            </a:r>
            <a:r>
              <a:rPr lang="en-US" dirty="0">
                <a:hlinkClick r:id="rId6"/>
              </a:rPr>
              <a:t>https://</a:t>
            </a:r>
            <a:r>
              <a:rPr lang="en-US" dirty="0" smtClean="0">
                <a:hlinkClick r:id="rId6"/>
              </a:rPr>
              <a:t>www.youtube.com/watch?v=X0tjziAQfNQ)</a:t>
            </a:r>
            <a:endParaRPr lang="en-US" dirty="0" smtClean="0"/>
          </a:p>
          <a:p>
            <a:r>
              <a:rPr lang="en-US" dirty="0" smtClean="0"/>
              <a:t>“</a:t>
            </a:r>
            <a:r>
              <a:rPr lang="en-US" dirty="0" err="1"/>
              <a:t>Microservices</a:t>
            </a:r>
            <a:r>
              <a:rPr lang="en-US" dirty="0"/>
              <a:t> Security: All The Questions You Should Be </a:t>
            </a:r>
            <a:r>
              <a:rPr lang="en-US" dirty="0"/>
              <a:t>Asking” (</a:t>
            </a:r>
            <a:r>
              <a:rPr lang="en-US" dirty="0">
                <a:hlinkClick r:id="rId7"/>
              </a:rPr>
              <a:t>http://www.grahamlea.com/2015/07/microservices-security-questions</a:t>
            </a:r>
            <a:r>
              <a:rPr lang="en-US" dirty="0" smtClean="0">
                <a:hlinkClick r:id="rId7"/>
              </a:rPr>
              <a:t>/)</a:t>
            </a:r>
            <a:endParaRPr lang="en-US" dirty="0" smtClean="0"/>
          </a:p>
          <a:p>
            <a:r>
              <a:rPr lang="en-US" dirty="0" smtClean="0"/>
              <a:t>“</a:t>
            </a:r>
            <a:r>
              <a:rPr lang="en-US" dirty="0"/>
              <a:t>Tips for Securing a Modernized Service-Based </a:t>
            </a:r>
            <a:r>
              <a:rPr lang="en-US" dirty="0"/>
              <a:t>Architecture” (</a:t>
            </a:r>
            <a:r>
              <a:rPr lang="en-US" dirty="0">
                <a:hlinkClick r:id="rId8"/>
              </a:rPr>
              <a:t>https://www.upwork.com/hiring/development/microservices-security</a:t>
            </a:r>
            <a:r>
              <a:rPr lang="en-US" dirty="0" smtClean="0">
                <a:hlinkClick r:id="rId8"/>
              </a:rPr>
              <a:t>/)</a:t>
            </a:r>
            <a:endParaRPr lang="en-US" dirty="0" smtClean="0"/>
          </a:p>
          <a:p>
            <a:r>
              <a:rPr lang="en-US" dirty="0"/>
              <a:t>Nice to watch: </a:t>
            </a:r>
            <a:r>
              <a:rPr lang="en-US" dirty="0">
                <a:hlinkClick r:id="rId9"/>
              </a:rPr>
              <a:t>https://</a:t>
            </a:r>
            <a:r>
              <a:rPr lang="en-US" dirty="0" smtClean="0">
                <a:hlinkClick r:id="rId9"/>
              </a:rPr>
              <a:t>www.youtube.com/watch?v=gfh-VCTwMw8</a:t>
            </a:r>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82567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Microservices</a:t>
            </a:r>
            <a:endParaRPr lang="en-US" dirty="0"/>
          </a:p>
        </p:txBody>
      </p:sp>
      <p:sp>
        <p:nvSpPr>
          <p:cNvPr id="3" name="Content Placeholder 2"/>
          <p:cNvSpPr>
            <a:spLocks noGrp="1"/>
          </p:cNvSpPr>
          <p:nvPr>
            <p:ph idx="1"/>
          </p:nvPr>
        </p:nvSpPr>
        <p:spPr/>
        <p:txBody>
          <a:bodyPr/>
          <a:lstStyle/>
          <a:p>
            <a:r>
              <a:rPr lang="en-US" dirty="0" smtClean="0"/>
              <a:t>“</a:t>
            </a:r>
            <a:r>
              <a:rPr lang="en-US" i="1" dirty="0"/>
              <a:t>The term "</a:t>
            </a:r>
            <a:r>
              <a:rPr lang="en-US" i="1" dirty="0" err="1"/>
              <a:t>Microservice</a:t>
            </a:r>
            <a:r>
              <a:rPr lang="en-US" i="1" dirty="0"/>
              <a:t> Architecture" has sprung up over the last few years to describe a particular way of designing software applications as suites of independently deployable services. [</a:t>
            </a:r>
            <a:r>
              <a:rPr lang="mr-IN" i="1" dirty="0"/>
              <a:t>…</a:t>
            </a:r>
            <a:r>
              <a:rPr lang="pl-PL" i="1" dirty="0"/>
              <a:t>] </a:t>
            </a:r>
            <a:r>
              <a:rPr lang="en-US" i="1" dirty="0"/>
              <a:t>there are certain common characteristics around organization around business capability, automated deployment, intelligence in the endpoints, and decentralized control of languages and data</a:t>
            </a:r>
            <a:r>
              <a:rPr lang="en-US" i="1" dirty="0" smtClean="0"/>
              <a:t>.” </a:t>
            </a:r>
            <a:r>
              <a:rPr lang="mr-IN" i="1" dirty="0" smtClean="0"/>
              <a:t>–</a:t>
            </a:r>
            <a:r>
              <a:rPr lang="en-US" i="1" dirty="0" smtClean="0"/>
              <a:t> Martin Fowler</a:t>
            </a:r>
            <a:endParaRPr lang="en-US" dirty="0"/>
          </a:p>
        </p:txBody>
      </p:sp>
    </p:spTree>
    <p:extLst>
      <p:ext uri="{BB962C8B-B14F-4D97-AF65-F5344CB8AC3E}">
        <p14:creationId xmlns:p14="http://schemas.microsoft.com/office/powerpoint/2010/main" val="74236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A2FC4F8C-DCFB-41A7-9587-B6E49A20404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5" name="Rectangle 14">
              <a:extLst>
                <a:ext uri="{FF2B5EF4-FFF2-40B4-BE49-F238E27FC236}">
                  <a16:creationId xmlns="" xmlns:a16="http://schemas.microsoft.com/office/drawing/2014/main" id="{8CB8134D-DAA6-44DB-9A7B-8D5B04711DE5}"/>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 xmlns:a16="http://schemas.microsoft.com/office/drawing/2014/main" id="{25AD0F1C-BC8E-4CB4-BAC4-8F33C36F6949}"/>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 xmlns:a16="http://schemas.microsoft.com/office/drawing/2014/main" id="{581087E9-D266-4B08-AAB1-F7439DF65270}"/>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 xmlns:a16="http://schemas.microsoft.com/office/drawing/2014/main" id="{64A2B069-C853-43DD-8CC0-7CE6F331A7B7}"/>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 xmlns:a16="http://schemas.microsoft.com/office/drawing/2014/main" id="{7DDD86E2-5424-44EC-A189-3E2DDD38DD7B}"/>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 xmlns:a16="http://schemas.microsoft.com/office/drawing/2014/main" id="{4F8CFC5E-B977-45D3-A7A8-A4EDF8C88A6E}"/>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 xmlns:a16="http://schemas.microsoft.com/office/drawing/2014/main" id="{A347F91F-7A0C-4FD7-AC29-DCAF67A2E56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 xmlns:a16="http://schemas.microsoft.com/office/drawing/2014/main" id="{1FD264AA-C656-4350-AD8E-3E13639C02B9}"/>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476" y="1311250"/>
            <a:ext cx="6251664" cy="4235500"/>
          </a:xfrm>
          <a:prstGeom prst="rect">
            <a:avLst/>
          </a:prstGeom>
        </p:spPr>
      </p:pic>
      <p:sp>
        <p:nvSpPr>
          <p:cNvPr id="24" name="Rectangle 23">
            <a:extLst>
              <a:ext uri="{FF2B5EF4-FFF2-40B4-BE49-F238E27FC236}">
                <a16:creationId xmlns="" xmlns:a16="http://schemas.microsoft.com/office/drawing/2014/main" id="{C4EF29AB-620C-4783-9B23-EACEB54D78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3178260" cy="1020232"/>
          </a:xfrm>
        </p:spPr>
        <p:txBody>
          <a:bodyPr>
            <a:normAutofit/>
          </a:bodyPr>
          <a:lstStyle/>
          <a:p>
            <a:pPr>
              <a:lnSpc>
                <a:spcPct val="90000"/>
              </a:lnSpc>
            </a:pPr>
            <a:r>
              <a:rPr lang="en-US" sz="3300"/>
              <a:t>Monolithic application</a:t>
            </a:r>
          </a:p>
        </p:txBody>
      </p:sp>
      <p:sp>
        <p:nvSpPr>
          <p:cNvPr id="9" name="Content Placeholder 8"/>
          <p:cNvSpPr>
            <a:spLocks noGrp="1"/>
          </p:cNvSpPr>
          <p:nvPr>
            <p:ph idx="1"/>
          </p:nvPr>
        </p:nvSpPr>
        <p:spPr>
          <a:xfrm>
            <a:off x="1154955" y="2120900"/>
            <a:ext cx="3133726" cy="3898900"/>
          </a:xfrm>
        </p:spPr>
        <p:txBody>
          <a:bodyPr>
            <a:normAutofit/>
          </a:bodyPr>
          <a:lstStyle/>
          <a:p>
            <a:r>
              <a:rPr lang="en-US">
                <a:solidFill>
                  <a:schemeClr val="bg1"/>
                </a:solidFill>
              </a:rPr>
              <a:t>Development: current development tools support monolithic approach</a:t>
            </a:r>
          </a:p>
          <a:p>
            <a:r>
              <a:rPr lang="en-US">
                <a:solidFill>
                  <a:schemeClr val="bg1"/>
                </a:solidFill>
              </a:rPr>
              <a:t>Deployment: deploy single .war into runtime</a:t>
            </a:r>
          </a:p>
          <a:p>
            <a:r>
              <a:rPr lang="en-US">
                <a:solidFill>
                  <a:schemeClr val="bg1"/>
                </a:solidFill>
              </a:rPr>
              <a:t>Scale: Run multiple instances of application behind load balancer</a:t>
            </a:r>
          </a:p>
        </p:txBody>
      </p:sp>
    </p:spTree>
    <p:extLst>
      <p:ext uri="{BB962C8B-B14F-4D97-AF65-F5344CB8AC3E}">
        <p14:creationId xmlns:p14="http://schemas.microsoft.com/office/powerpoint/2010/main" val="720619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A2FC4F8C-DCFB-41A7-9587-B6E49A20404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5" name="Rectangle 14">
              <a:extLst>
                <a:ext uri="{FF2B5EF4-FFF2-40B4-BE49-F238E27FC236}">
                  <a16:creationId xmlns="" xmlns:a16="http://schemas.microsoft.com/office/drawing/2014/main" id="{8CB8134D-DAA6-44DB-9A7B-8D5B04711DE5}"/>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 xmlns:a16="http://schemas.microsoft.com/office/drawing/2014/main" id="{25AD0F1C-BC8E-4CB4-BAC4-8F33C36F6949}"/>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 xmlns:a16="http://schemas.microsoft.com/office/drawing/2014/main" id="{581087E9-D266-4B08-AAB1-F7439DF65270}"/>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 xmlns:a16="http://schemas.microsoft.com/office/drawing/2014/main" id="{64A2B069-C853-43DD-8CC0-7CE6F331A7B7}"/>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 xmlns:a16="http://schemas.microsoft.com/office/drawing/2014/main" id="{7DDD86E2-5424-44EC-A189-3E2DDD38DD7B}"/>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 xmlns:a16="http://schemas.microsoft.com/office/drawing/2014/main" id="{4F8CFC5E-B977-45D3-A7A8-A4EDF8C88A6E}"/>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 xmlns:a16="http://schemas.microsoft.com/office/drawing/2014/main" id="{A347F91F-7A0C-4FD7-AC29-DCAF67A2E56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 xmlns:a16="http://schemas.microsoft.com/office/drawing/2014/main" id="{1FD264AA-C656-4350-AD8E-3E13639C02B9}"/>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476" y="1311250"/>
            <a:ext cx="6251664" cy="4235500"/>
          </a:xfrm>
          <a:prstGeom prst="rect">
            <a:avLst/>
          </a:prstGeom>
        </p:spPr>
      </p:pic>
      <p:sp>
        <p:nvSpPr>
          <p:cNvPr id="24" name="Rectangle 23">
            <a:extLst>
              <a:ext uri="{FF2B5EF4-FFF2-40B4-BE49-F238E27FC236}">
                <a16:creationId xmlns="" xmlns:a16="http://schemas.microsoft.com/office/drawing/2014/main" id="{C4EF29AB-620C-4783-9B23-EACEB54D78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3178260" cy="1020232"/>
          </a:xfrm>
        </p:spPr>
        <p:txBody>
          <a:bodyPr>
            <a:normAutofit/>
          </a:bodyPr>
          <a:lstStyle/>
          <a:p>
            <a:pPr>
              <a:lnSpc>
                <a:spcPct val="90000"/>
              </a:lnSpc>
            </a:pPr>
            <a:r>
              <a:rPr lang="en-US" sz="3300"/>
              <a:t>Monolithic application</a:t>
            </a:r>
          </a:p>
        </p:txBody>
      </p:sp>
      <p:sp>
        <p:nvSpPr>
          <p:cNvPr id="9" name="Content Placeholder 8"/>
          <p:cNvSpPr>
            <a:spLocks noGrp="1"/>
          </p:cNvSpPr>
          <p:nvPr>
            <p:ph idx="1"/>
          </p:nvPr>
        </p:nvSpPr>
        <p:spPr>
          <a:xfrm>
            <a:off x="1154955" y="2120900"/>
            <a:ext cx="3133726" cy="3898900"/>
          </a:xfrm>
        </p:spPr>
        <p:txBody>
          <a:bodyPr>
            <a:normAutofit/>
          </a:bodyPr>
          <a:lstStyle/>
          <a:p>
            <a:r>
              <a:rPr lang="en-US">
                <a:solidFill>
                  <a:schemeClr val="bg1"/>
                </a:solidFill>
              </a:rPr>
              <a:t>Development: Large monolith intimidates new developers</a:t>
            </a:r>
          </a:p>
          <a:p>
            <a:r>
              <a:rPr lang="en-US">
                <a:solidFill>
                  <a:schemeClr val="bg1"/>
                </a:solidFill>
              </a:rPr>
              <a:t>Deployment: Practically no continuous deployment</a:t>
            </a:r>
          </a:p>
          <a:p>
            <a:r>
              <a:rPr lang="en-US">
                <a:solidFill>
                  <a:schemeClr val="bg1"/>
                </a:solidFill>
              </a:rPr>
              <a:t>Scalability: scaling for peak not for load. </a:t>
            </a:r>
          </a:p>
        </p:txBody>
      </p:sp>
    </p:spTree>
    <p:extLst>
      <p:ext uri="{BB962C8B-B14F-4D97-AF65-F5344CB8AC3E}">
        <p14:creationId xmlns:p14="http://schemas.microsoft.com/office/powerpoint/2010/main" val="2868267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 xmlns:a16="http://schemas.microsoft.com/office/drawing/2014/main" id="{A2FC4F8C-DCFB-41A7-9587-B6E49A20404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43" name="Rectangle 42">
              <a:extLst>
                <a:ext uri="{FF2B5EF4-FFF2-40B4-BE49-F238E27FC236}">
                  <a16:creationId xmlns="" xmlns:a16="http://schemas.microsoft.com/office/drawing/2014/main" id="{8CB8134D-DAA6-44DB-9A7B-8D5B04711DE5}"/>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Oval 43">
              <a:extLst>
                <a:ext uri="{FF2B5EF4-FFF2-40B4-BE49-F238E27FC236}">
                  <a16:creationId xmlns="" xmlns:a16="http://schemas.microsoft.com/office/drawing/2014/main" id="{25AD0F1C-BC8E-4CB4-BAC4-8F33C36F6949}"/>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Oval 44">
              <a:extLst>
                <a:ext uri="{FF2B5EF4-FFF2-40B4-BE49-F238E27FC236}">
                  <a16:creationId xmlns="" xmlns:a16="http://schemas.microsoft.com/office/drawing/2014/main" id="{581087E9-D266-4B08-AAB1-F7439DF65270}"/>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Oval 45">
              <a:extLst>
                <a:ext uri="{FF2B5EF4-FFF2-40B4-BE49-F238E27FC236}">
                  <a16:creationId xmlns="" xmlns:a16="http://schemas.microsoft.com/office/drawing/2014/main" id="{64A2B069-C853-43DD-8CC0-7CE6F331A7B7}"/>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 xmlns:a16="http://schemas.microsoft.com/office/drawing/2014/main" id="{7DDD86E2-5424-44EC-A189-3E2DDD38DD7B}"/>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5">
              <a:extLst>
                <a:ext uri="{FF2B5EF4-FFF2-40B4-BE49-F238E27FC236}">
                  <a16:creationId xmlns="" xmlns:a16="http://schemas.microsoft.com/office/drawing/2014/main" id="{4F8CFC5E-B977-45D3-A7A8-A4EDF8C88A6E}"/>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9" name="Freeform 5">
              <a:extLst>
                <a:ext uri="{FF2B5EF4-FFF2-40B4-BE49-F238E27FC236}">
                  <a16:creationId xmlns="" xmlns:a16="http://schemas.microsoft.com/office/drawing/2014/main" id="{A347F91F-7A0C-4FD7-AC29-DCAF67A2E56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0" name="Freeform 5">
              <a:extLst>
                <a:ext uri="{FF2B5EF4-FFF2-40B4-BE49-F238E27FC236}">
                  <a16:creationId xmlns="" xmlns:a16="http://schemas.microsoft.com/office/drawing/2014/main" id="{1FD264AA-C656-4350-AD8E-3E13639C02B9}"/>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7" name="Content Placeholder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34476" y="1405024"/>
            <a:ext cx="6251664" cy="4047952"/>
          </a:xfrm>
          <a:prstGeom prst="rect">
            <a:avLst/>
          </a:prstGeom>
        </p:spPr>
      </p:pic>
      <p:sp>
        <p:nvSpPr>
          <p:cNvPr id="52" name="Rectangle 51">
            <a:extLst>
              <a:ext uri="{FF2B5EF4-FFF2-40B4-BE49-F238E27FC236}">
                <a16:creationId xmlns="" xmlns:a16="http://schemas.microsoft.com/office/drawing/2014/main" id="{C4EF29AB-620C-4783-9B23-EACEB54D78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3178260" cy="1020232"/>
          </a:xfrm>
        </p:spPr>
        <p:txBody>
          <a:bodyPr>
            <a:normAutofit/>
          </a:bodyPr>
          <a:lstStyle/>
          <a:p>
            <a:pPr>
              <a:lnSpc>
                <a:spcPct val="90000"/>
              </a:lnSpc>
            </a:pPr>
            <a:r>
              <a:rPr lang="en-US" sz="3300" err="1"/>
              <a:t>Microservices</a:t>
            </a:r>
            <a:r>
              <a:rPr lang="en-US" sz="3300"/>
              <a:t> application</a:t>
            </a:r>
          </a:p>
        </p:txBody>
      </p:sp>
      <p:sp>
        <p:nvSpPr>
          <p:cNvPr id="9" name="Content Placeholder 8"/>
          <p:cNvSpPr>
            <a:spLocks noGrp="1"/>
          </p:cNvSpPr>
          <p:nvPr>
            <p:ph idx="1"/>
          </p:nvPr>
        </p:nvSpPr>
        <p:spPr>
          <a:xfrm>
            <a:off x="1154955" y="2120900"/>
            <a:ext cx="3133726" cy="3898900"/>
          </a:xfrm>
        </p:spPr>
        <p:txBody>
          <a:bodyPr>
            <a:normAutofit lnSpcReduction="10000"/>
          </a:bodyPr>
          <a:lstStyle/>
          <a:p>
            <a:r>
              <a:rPr lang="en-US" dirty="0">
                <a:solidFill>
                  <a:schemeClr val="bg1"/>
                </a:solidFill>
              </a:rPr>
              <a:t>Each </a:t>
            </a:r>
            <a:r>
              <a:rPr lang="en-US" dirty="0" err="1">
                <a:solidFill>
                  <a:schemeClr val="bg1"/>
                </a:solidFill>
              </a:rPr>
              <a:t>microservice</a:t>
            </a:r>
            <a:r>
              <a:rPr lang="en-US" dirty="0">
                <a:solidFill>
                  <a:schemeClr val="bg1"/>
                </a:solidFill>
              </a:rPr>
              <a:t> is relatively small which boosts development. </a:t>
            </a:r>
          </a:p>
          <a:p>
            <a:r>
              <a:rPr lang="en-US" dirty="0">
                <a:solidFill>
                  <a:schemeClr val="bg1"/>
                </a:solidFill>
              </a:rPr>
              <a:t>Each service can be deployed </a:t>
            </a:r>
            <a:r>
              <a:rPr lang="en-US" dirty="0" smtClean="0">
                <a:solidFill>
                  <a:schemeClr val="bg1"/>
                </a:solidFill>
              </a:rPr>
              <a:t>independently(containers) </a:t>
            </a:r>
            <a:r>
              <a:rPr lang="mr-IN" dirty="0">
                <a:solidFill>
                  <a:schemeClr val="bg1"/>
                </a:solidFill>
              </a:rPr>
              <a:t>–</a:t>
            </a:r>
            <a:r>
              <a:rPr lang="en-US" dirty="0">
                <a:solidFill>
                  <a:schemeClr val="bg1"/>
                </a:solidFill>
              </a:rPr>
              <a:t> easier to deploy changes more frequently</a:t>
            </a:r>
          </a:p>
          <a:p>
            <a:r>
              <a:rPr lang="en-US" dirty="0">
                <a:solidFill>
                  <a:schemeClr val="bg1"/>
                </a:solidFill>
              </a:rPr>
              <a:t>Easier scaling </a:t>
            </a:r>
            <a:r>
              <a:rPr lang="mr-IN" dirty="0">
                <a:solidFill>
                  <a:schemeClr val="bg1"/>
                </a:solidFill>
              </a:rPr>
              <a:t>–</a:t>
            </a:r>
            <a:r>
              <a:rPr lang="en-US" dirty="0">
                <a:solidFill>
                  <a:schemeClr val="bg1"/>
                </a:solidFill>
              </a:rPr>
              <a:t> no need to deploy more </a:t>
            </a:r>
            <a:r>
              <a:rPr lang="en-US" dirty="0" smtClean="0">
                <a:solidFill>
                  <a:schemeClr val="bg1"/>
                </a:solidFill>
              </a:rPr>
              <a:t>instances </a:t>
            </a:r>
            <a:r>
              <a:rPr lang="en-US" dirty="0">
                <a:solidFill>
                  <a:schemeClr val="bg1"/>
                </a:solidFill>
              </a:rPr>
              <a:t>of whole application</a:t>
            </a:r>
          </a:p>
        </p:txBody>
      </p:sp>
    </p:spTree>
    <p:extLst>
      <p:ext uri="{BB962C8B-B14F-4D97-AF65-F5344CB8AC3E}">
        <p14:creationId xmlns:p14="http://schemas.microsoft.com/office/powerpoint/2010/main" val="1171563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A2FC4F8C-DCFB-41A7-9587-B6E49A20404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5" name="Rectangle 14">
              <a:extLst>
                <a:ext uri="{FF2B5EF4-FFF2-40B4-BE49-F238E27FC236}">
                  <a16:creationId xmlns="" xmlns:a16="http://schemas.microsoft.com/office/drawing/2014/main" id="{8CB8134D-DAA6-44DB-9A7B-8D5B04711DE5}"/>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 xmlns:a16="http://schemas.microsoft.com/office/drawing/2014/main" id="{25AD0F1C-BC8E-4CB4-BAC4-8F33C36F6949}"/>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 xmlns:a16="http://schemas.microsoft.com/office/drawing/2014/main" id="{581087E9-D266-4B08-AAB1-F7439DF65270}"/>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 xmlns:a16="http://schemas.microsoft.com/office/drawing/2014/main" id="{64A2B069-C853-43DD-8CC0-7CE6F331A7B7}"/>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 xmlns:a16="http://schemas.microsoft.com/office/drawing/2014/main" id="{7DDD86E2-5424-44EC-A189-3E2DDD38DD7B}"/>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 xmlns:a16="http://schemas.microsoft.com/office/drawing/2014/main" id="{4F8CFC5E-B977-45D3-A7A8-A4EDF8C88A6E}"/>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 xmlns:a16="http://schemas.microsoft.com/office/drawing/2014/main" id="{A347F91F-7A0C-4FD7-AC29-DCAF67A2E56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 xmlns:a16="http://schemas.microsoft.com/office/drawing/2014/main" id="{1FD264AA-C656-4350-AD8E-3E13639C02B9}"/>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476" y="1405024"/>
            <a:ext cx="6251664" cy="4047952"/>
          </a:xfrm>
          <a:prstGeom prst="rect">
            <a:avLst/>
          </a:prstGeom>
        </p:spPr>
      </p:pic>
      <p:sp>
        <p:nvSpPr>
          <p:cNvPr id="24" name="Rectangle 23">
            <a:extLst>
              <a:ext uri="{FF2B5EF4-FFF2-40B4-BE49-F238E27FC236}">
                <a16:creationId xmlns="" xmlns:a16="http://schemas.microsoft.com/office/drawing/2014/main" id="{C4EF29AB-620C-4783-9B23-EACEB54D78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3178260" cy="1020232"/>
          </a:xfrm>
        </p:spPr>
        <p:txBody>
          <a:bodyPr>
            <a:normAutofit/>
          </a:bodyPr>
          <a:lstStyle/>
          <a:p>
            <a:pPr>
              <a:lnSpc>
                <a:spcPct val="90000"/>
              </a:lnSpc>
            </a:pPr>
            <a:r>
              <a:rPr lang="en-US" sz="3300"/>
              <a:t>Microservices application</a:t>
            </a:r>
          </a:p>
        </p:txBody>
      </p:sp>
      <p:sp>
        <p:nvSpPr>
          <p:cNvPr id="9" name="Content Placeholder 8"/>
          <p:cNvSpPr>
            <a:spLocks noGrp="1"/>
          </p:cNvSpPr>
          <p:nvPr>
            <p:ph idx="1"/>
          </p:nvPr>
        </p:nvSpPr>
        <p:spPr>
          <a:xfrm>
            <a:off x="1154955" y="2120900"/>
            <a:ext cx="3133726" cy="3898900"/>
          </a:xfrm>
        </p:spPr>
        <p:txBody>
          <a:bodyPr>
            <a:normAutofit/>
          </a:bodyPr>
          <a:lstStyle/>
          <a:p>
            <a:r>
              <a:rPr lang="en-US">
                <a:solidFill>
                  <a:schemeClr val="bg1"/>
                </a:solidFill>
              </a:rPr>
              <a:t>Need to develop inter-service communication. Implementing multi service use cases is difficult and requires coordination</a:t>
            </a:r>
          </a:p>
          <a:p>
            <a:r>
              <a:rPr lang="en-US">
                <a:solidFill>
                  <a:schemeClr val="bg1"/>
                </a:solidFill>
              </a:rPr>
              <a:t>Additional operational cost - managing system divided into smaller services</a:t>
            </a:r>
          </a:p>
          <a:p>
            <a:endParaRPr lang="en-US">
              <a:solidFill>
                <a:schemeClr val="bg1"/>
              </a:solidFill>
            </a:endParaRPr>
          </a:p>
        </p:txBody>
      </p:sp>
    </p:spTree>
    <p:extLst>
      <p:ext uri="{BB962C8B-B14F-4D97-AF65-F5344CB8AC3E}">
        <p14:creationId xmlns:p14="http://schemas.microsoft.com/office/powerpoint/2010/main" val="2546894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82CCCE-534D-4FC6-BF2B-9BEA2F2BB4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xmlns="" id="{BC664B74-EEBB-416C-9D86-AE1FECC022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xmlns="" id="{52000483-C30E-42A1-8569-E1DE1F55BC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C238E92D-87E7-4B27-AD36-0E13300511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xmlns="" id="{A5ACD7E0-6D9A-4803-8B9B-D4602DC48C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xmlns="" id="{6D0B958C-B82E-4F4B-945B-6B038D6556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xmlns="" id="{E18F3B2A-BB9B-4FB6-B8A5-2A8E5DB932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4" name="Rectangle 23">
            <a:extLst>
              <a:ext uri="{FF2B5EF4-FFF2-40B4-BE49-F238E27FC236}">
                <a16:creationId xmlns:a16="http://schemas.microsoft.com/office/drawing/2014/main" xmlns="" id="{C4164AEF-861B-41D1-9ED5-B81051DA7D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7"/>
            <a:ext cx="2942210" cy="4833745"/>
          </a:xfrm>
        </p:spPr>
        <p:txBody>
          <a:bodyPr>
            <a:normAutofit/>
          </a:bodyPr>
          <a:lstStyle/>
          <a:p>
            <a:r>
              <a:rPr lang="en-US" sz="2800">
                <a:solidFill>
                  <a:srgbClr val="EBEBEB"/>
                </a:solidFill>
              </a:rPr>
              <a:t>Characteristics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85926929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064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98CD42C-2E98-437C-AF0D-ADB770381D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 xmlns:a16="http://schemas.microsoft.com/office/drawing/2014/main" id="{3AA7B5C7-7348-4EFC-BEE4-5AA469D57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14" name="Rectangle 13">
            <a:extLst>
              <a:ext uri="{FF2B5EF4-FFF2-40B4-BE49-F238E27FC236}">
                <a16:creationId xmlns="" xmlns:a16="http://schemas.microsoft.com/office/drawing/2014/main" id="{A76BBD40-26F7-4779-A7E1-17EADF3488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973669"/>
            <a:ext cx="8825659" cy="706964"/>
          </a:xfrm>
        </p:spPr>
        <p:txBody>
          <a:bodyPr>
            <a:normAutofit/>
          </a:bodyPr>
          <a:lstStyle/>
          <a:p>
            <a:r>
              <a:rPr lang="en-US">
                <a:solidFill>
                  <a:srgbClr val="FFFFFF"/>
                </a:solidFill>
              </a:rPr>
              <a:t>How big is a microservice?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88010214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32267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1103</TotalTime>
  <Words>928</Words>
  <Application>Microsoft Macintosh PowerPoint</Application>
  <PresentationFormat>Widescreen</PresentationFormat>
  <Paragraphs>151</Paragraphs>
  <Slides>26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Century Gothic</vt:lpstr>
      <vt:lpstr>Mangal</vt:lpstr>
      <vt:lpstr>Wingdings 3</vt:lpstr>
      <vt:lpstr>Arial</vt:lpstr>
      <vt:lpstr>Ion Boardroom</vt:lpstr>
      <vt:lpstr>MSA Security Introduction</vt:lpstr>
      <vt:lpstr>PowerPoint Presentation</vt:lpstr>
      <vt:lpstr>Microservices</vt:lpstr>
      <vt:lpstr>Monolithic application</vt:lpstr>
      <vt:lpstr>Monolithic application</vt:lpstr>
      <vt:lpstr>Microservices application</vt:lpstr>
      <vt:lpstr>Microservices application</vt:lpstr>
      <vt:lpstr>Characteristics</vt:lpstr>
      <vt:lpstr>How big is a microservice?</vt:lpstr>
      <vt:lpstr>Patterns</vt:lpstr>
      <vt:lpstr>API Gateway</vt:lpstr>
      <vt:lpstr>Service Discovery</vt:lpstr>
      <vt:lpstr>Event driven</vt:lpstr>
      <vt:lpstr>PowerPoint Presentation</vt:lpstr>
      <vt:lpstr>Security in MSA</vt:lpstr>
      <vt:lpstr>Upsides and downsides</vt:lpstr>
      <vt:lpstr>More possibilities</vt:lpstr>
      <vt:lpstr>Databases</vt:lpstr>
      <vt:lpstr>Messaging layer</vt:lpstr>
      <vt:lpstr>Edge/Web</vt:lpstr>
      <vt:lpstr>People</vt:lpstr>
      <vt:lpstr>Containers</vt:lpstr>
      <vt:lpstr>Good practices</vt:lpstr>
      <vt:lpstr>Application Layer DDoS</vt:lpstr>
      <vt:lpstr>Summary</vt:lpstr>
      <vt:lpstr>Literature</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MSA Security Introduction</dc:title>
  <dc:creator>Student 208619</dc:creator>
  <cp:lastModifiedBy>Student 208619</cp:lastModifiedBy>
  <cp:revision>182</cp:revision>
  <dcterms:created xsi:type="dcterms:W3CDTF">2018-01-06T22:14:05Z</dcterms:created>
  <dcterms:modified xsi:type="dcterms:W3CDTF">2018-01-09T22:29:03Z</dcterms:modified>
</cp:coreProperties>
</file>